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12"/>
  </p:notesMasterIdLst>
  <p:handoutMasterIdLst>
    <p:handoutMasterId r:id="rId13"/>
  </p:handoutMasterIdLst>
  <p:sldIdLst>
    <p:sldId id="256" r:id="rId7"/>
    <p:sldId id="322" r:id="rId8"/>
    <p:sldId id="323" r:id="rId9"/>
    <p:sldId id="324" r:id="rId10"/>
    <p:sldId id="325" r:id="rId11"/>
  </p:sldIdLst>
  <p:sldSz cx="12192000" cy="6858000"/>
  <p:notesSz cx="7010400" cy="9296400"/>
  <p:custDataLst>
    <p:tags r:id="rId14"/>
  </p:custDataLst>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4249" autoAdjust="0"/>
  </p:normalViewPr>
  <p:slideViewPr>
    <p:cSldViewPr snapToGrid="0">
      <p:cViewPr varScale="1">
        <p:scale>
          <a:sx n="103" d="100"/>
          <a:sy n="103" d="100"/>
        </p:scale>
        <p:origin x="1158"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2" d="100"/>
          <a:sy n="82" d="100"/>
        </p:scale>
        <p:origin x="3918"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2021</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Source: European Centre for Disease Prevention and Control. Communicable Disae</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19, 2021</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custDataLst>
      <p:tags r:id="rId1"/>
    </p:custDataLst>
    <p:extLst>
      <p:ext uri="{BB962C8B-B14F-4D97-AF65-F5344CB8AC3E}">
        <p14:creationId xmlns:p14="http://schemas.microsoft.com/office/powerpoint/2010/main" val="400710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worldwide in accordance with the applied case definitions in the affected countries, as </a:t>
            </a:r>
            <a:r>
              <a:rPr lang="en-GB" sz="1800"/>
              <a:t>of Week </a:t>
            </a:r>
            <a:r>
              <a:rPr lang="en-GB" sz="1800" dirty="0"/>
              <a:t>18, 2021</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77316" y="5682342"/>
            <a:ext cx="11226597" cy="410882"/>
          </a:xfrm>
          <a:prstGeom prst="rect">
            <a:avLst/>
          </a:prstGeom>
          <a:noFill/>
        </p:spPr>
        <p:txBody>
          <a:bodyPr wrap="square" rtlCol="0">
            <a:spAutoFit/>
          </a:bodyPr>
          <a:lstStyle/>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8" name="Content Placeholder 2">
            <a:extLst>
              <a:ext uri="{FF2B5EF4-FFF2-40B4-BE49-F238E27FC236}">
                <a16:creationId xmlns:a16="http://schemas.microsoft.com/office/drawing/2014/main" id="{D1CF4F22-56E2-4B65-812E-47826120AB64}"/>
              </a:ext>
            </a:extLst>
          </p:cNvPr>
          <p:cNvPicPr>
            <a:picLocks/>
          </p:cNvPicPr>
          <p:nvPr/>
        </p:nvPicPr>
        <p:blipFill>
          <a:blip r:embed="rId3"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Week 18, 2021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pic>
        <p:nvPicPr>
          <p:cNvPr id="7" name="Content Placeholder 2">
            <a:extLst>
              <a:ext uri="{FF2B5EF4-FFF2-40B4-BE49-F238E27FC236}">
                <a16:creationId xmlns:a16="http://schemas.microsoft.com/office/drawing/2014/main" id="{EF9C5176-984D-49C6-9DDA-BCDD89566935}"/>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the EU/EEA, as of Week 18, 2021</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pic>
        <p:nvPicPr>
          <p:cNvPr id="6" name="Content Placeholder 2">
            <a:extLst>
              <a:ext uri="{FF2B5EF4-FFF2-40B4-BE49-F238E27FC236}">
                <a16:creationId xmlns:a16="http://schemas.microsoft.com/office/drawing/2014/main" id="{5595AFE8-A15E-47D9-9A0A-D5152BE5A9E2}"/>
              </a:ext>
            </a:extLst>
          </p:cNvPr>
          <p:cNvPicPr>
            <a:picLocks/>
          </p:cNvPicPr>
          <p:nvPr/>
        </p:nvPicPr>
        <p:blipFill>
          <a:blip r:embed="rId4" cstate="print"/>
          <a:stretch>
            <a:fillRect/>
          </a:stretch>
        </p:blipFill>
        <p:spPr>
          <a:xfrm>
            <a:off x="228600" y="1051560"/>
            <a:ext cx="11247120" cy="5074920"/>
          </a:xfrm>
          <a:prstGeom prst="rect">
            <a:avLst/>
          </a:prstGeom>
        </p:spPr>
      </p:pic>
    </p:spTree>
    <p:custDataLst>
      <p:tags r:id="rId1"/>
    </p:custDataLst>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from 2021-w17 to 2021-w18</a:t>
            </a:r>
          </a:p>
        </p:txBody>
      </p:sp>
      <p:sp>
        <p:nvSpPr>
          <p:cNvPr id="6" name="Rectangle 5"/>
          <p:cNvSpPr/>
          <p:nvPr/>
        </p:nvSpPr>
        <p:spPr>
          <a:xfrm>
            <a:off x="9331" y="6204851"/>
            <a:ext cx="11709399" cy="480131"/>
          </a:xfrm>
          <a:prstGeom prst="rect">
            <a:avLst/>
          </a:prstGeom>
        </p:spPr>
        <p:txBody>
          <a:bodyPr wrap="square">
            <a:spAutoFit/>
          </a:bodyPr>
          <a:lstStyle/>
          <a:p>
            <a:pPr lvl="0"/>
            <a:r>
              <a:rPr lang="en-GB" sz="7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the numbers of reported cases can have a large impact on the notification rate. In addition, the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800" dirty="0">
              <a:solidFill>
                <a:prstClr val="black"/>
              </a:solidFill>
              <a:latin typeface="Calibri" panose="020F0502020204030204" pitchFamily="34" charset="0"/>
              <a:ea typeface="Calibri" panose="020F0502020204030204" pitchFamily="34" charset="0"/>
            </a:endParaRPr>
          </a:p>
        </p:txBody>
      </p:sp>
      <p:pic>
        <p:nvPicPr>
          <p:cNvPr id="8" name="Content Placeholder 2">
            <a:extLst>
              <a:ext uri="{FF2B5EF4-FFF2-40B4-BE49-F238E27FC236}">
                <a16:creationId xmlns:a16="http://schemas.microsoft.com/office/drawing/2014/main" id="{25C10EF2-7185-4AA8-9618-2150C7210496}"/>
              </a:ext>
            </a:extLst>
          </p:cNvPr>
          <p:cNvPicPr>
            <a:picLocks/>
          </p:cNvPicPr>
          <p:nvPr/>
        </p:nvPicPr>
        <p:blipFill>
          <a:blip r:embed="rId3" cstate="print"/>
          <a:stretch>
            <a:fillRect/>
          </a:stretch>
        </p:blipFill>
        <p:spPr>
          <a:xfrm>
            <a:off x="1891553" y="718451"/>
            <a:ext cx="7772400" cy="5486400"/>
          </a:xfrm>
          <a:prstGeom prst="rect">
            <a:avLst/>
          </a:prstGeom>
        </p:spPr>
      </p:pic>
    </p:spTree>
    <p:custDataLst>
      <p:tags r:id="rId1"/>
    </p:custDataLst>
    <p:extLst>
      <p:ext uri="{BB962C8B-B14F-4D97-AF65-F5344CB8AC3E}">
        <p14:creationId xmlns:p14="http://schemas.microsoft.com/office/powerpoint/2010/main" val="38235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98013DF-7568-4DE1-A15A-B72D0DA1D637}">
  <ds:schemaRefs>
    <ds:schemaRef ds:uri="http://purl.org/dc/terms/"/>
    <ds:schemaRef ds:uri="http://schemas.microsoft.com/office/2006/metadata/properties"/>
    <ds:schemaRef ds:uri="http://schemas.microsoft.com/sharepoint/v3"/>
    <ds:schemaRef ds:uri="http://www.w3.org/XML/1998/namespace"/>
    <ds:schemaRef ds:uri="http://purl.org/dc/elements/1.1/"/>
    <ds:schemaRef ds:uri="http://schemas.microsoft.com/office/2006/documentManagement/types"/>
    <ds:schemaRef ds:uri="http://purl.org/dc/dcmitype/"/>
    <ds:schemaRef ds:uri="376727eb-354b-45e4-998d-f84ea079474e"/>
    <ds:schemaRef ds:uri="http://schemas.openxmlformats.org/package/2006/metadata/core-properties"/>
    <ds:schemaRef ds:uri="http://schemas.microsoft.com/office/infopath/2007/PartnerControls"/>
    <ds:schemaRef ds:uri="d23a570b-d7a9-49ca-a34c-8afb8206b4bf"/>
  </ds:schemaRefs>
</ds:datastoreItem>
</file>

<file path=customXml/itemProps5.xml><?xml version="1.0" encoding="utf-8"?>
<ds:datastoreItem xmlns:ds="http://schemas.openxmlformats.org/officeDocument/2006/customXml" ds:itemID="{62586917-95D1-403B-9907-4F45793AFAF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27422</TotalTime>
  <Words>267</Words>
  <Application>Microsoft Office PowerPoint</Application>
  <PresentationFormat>Widescreen</PresentationFormat>
  <Paragraphs>15</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Helvetica</vt:lpstr>
      <vt:lpstr>Tahoma</vt:lpstr>
      <vt:lpstr>Theme_ECDC</vt:lpstr>
      <vt:lpstr>Reusable maps and graphs from ECDC Communicable Disease Threats Report   Week 19, 2021 </vt:lpstr>
      <vt:lpstr>Distribution of COVID-19 cases worldwide in accordance with the applied case definitions in the affected countries, as of Week 18, 2021</vt:lpstr>
      <vt:lpstr>Distribution of COVID-19 deaths worldwide, as of Week 18, 2021 </vt:lpstr>
      <vt:lpstr>Distribution of laboratory-confirmed cases of COVID-19 in the EU/EEA, as of Week 18, 2021</vt:lpstr>
      <vt:lpstr>Geographic distribution of 14-day cumulative number of reported COVID-19 cases per 100 000 population, worldwide, from 2021-w17 to 2021-w18</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2162</cp:revision>
  <cp:lastPrinted>2017-03-24T07:50:18Z</cp:lastPrinted>
  <dcterms:created xsi:type="dcterms:W3CDTF">2015-11-05T13:02:54Z</dcterms:created>
  <dcterms:modified xsi:type="dcterms:W3CDTF">2021-05-12T08:03:00Z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y fmtid="{D5CDD505-2E9C-101B-9397-08002B2CF9AE}" pid="24" name="ArticulateGUID">
    <vt:lpwstr>174919CC-9E42-4C8E-8896-BED71589FA8F</vt:lpwstr>
  </property>
  <property fmtid="{D5CDD505-2E9C-101B-9397-08002B2CF9AE}" pid="25" name="ArticulatePath">
    <vt:lpwstr>http://dms.ecdcnet.europa.eu/sites/srs/eir/eieo/247duties/RUNNING CDTR-maps-graphs-week</vt:lpwstr>
  </property>
</Properties>
</file>