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 id="2147483729" r:id="rId7"/>
  </p:sldMasterIdLst>
  <p:notesMasterIdLst>
    <p:notesMasterId r:id="rId17"/>
  </p:notesMasterIdLst>
  <p:handoutMasterIdLst>
    <p:handoutMasterId r:id="rId18"/>
  </p:handoutMasterIdLst>
  <p:sldIdLst>
    <p:sldId id="256" r:id="rId8"/>
    <p:sldId id="322" r:id="rId9"/>
    <p:sldId id="323" r:id="rId10"/>
    <p:sldId id="324" r:id="rId11"/>
    <p:sldId id="325" r:id="rId12"/>
    <p:sldId id="326" r:id="rId13"/>
    <p:sldId id="327" r:id="rId14"/>
    <p:sldId id="265" r:id="rId15"/>
    <p:sldId id="266" r:id="rId16"/>
  </p:sldIdLst>
  <p:sldSz cx="12192000" cy="6858000"/>
  <p:notesSz cx="7010400" cy="9296400"/>
  <p:custDataLst>
    <p:tags r:id="rId19"/>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4249" autoAdjust="0"/>
  </p:normalViewPr>
  <p:slideViewPr>
    <p:cSldViewPr snapToGrid="0">
      <p:cViewPr varScale="1">
        <p:scale>
          <a:sx n="62" d="100"/>
          <a:sy n="62" d="100"/>
        </p:scale>
        <p:origin x="996" y="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18800-03A3-4371-B392-80B672D011D5}" type="slidenum">
              <a:rPr lang="en-GB" smtClean="0"/>
              <a:t>7</a:t>
            </a:fld>
            <a:endParaRPr lang="en-GB"/>
          </a:p>
        </p:txBody>
      </p:sp>
    </p:spTree>
    <p:extLst>
      <p:ext uri="{BB962C8B-B14F-4D97-AF65-F5344CB8AC3E}">
        <p14:creationId xmlns:p14="http://schemas.microsoft.com/office/powerpoint/2010/main" val="34539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596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52605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225820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316406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157278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5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28249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07/05/2021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284611114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11.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18,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17,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a:extLst>
              <a:ext uri="{FF2B5EF4-FFF2-40B4-BE49-F238E27FC236}">
                <a16:creationId xmlns:a16="http://schemas.microsoft.com/office/drawing/2014/main" id="{1860288C-3804-4900-8F68-CEA65525D3E6}"/>
              </a:ext>
            </a:extLst>
          </p:cNvPr>
          <p:cNvPicPr>
            <a:picLocks/>
          </p:cNvPicPr>
          <p:nvPr/>
        </p:nvPicPr>
        <p:blipFill>
          <a:blip r:embed="rId3" cstate="print"/>
          <a:stretch>
            <a:fillRect/>
          </a:stretch>
        </p:blipFill>
        <p:spPr>
          <a:xfrm>
            <a:off x="344039" y="1174178"/>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17,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05BD0C8E-0285-4CD8-957E-9428951B41B3}"/>
              </a:ext>
            </a:extLst>
          </p:cNvPr>
          <p:cNvPicPr>
            <a:picLocks/>
          </p:cNvPicPr>
          <p:nvPr/>
        </p:nvPicPr>
        <p:blipFill>
          <a:blip r:embed="rId4" cstate="print"/>
          <a:stretch>
            <a:fillRect/>
          </a:stretch>
        </p:blipFill>
        <p:spPr>
          <a:xfrm>
            <a:off x="299621" y="1240898"/>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17,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7" name="Content Placeholder 2">
            <a:extLst>
              <a:ext uri="{FF2B5EF4-FFF2-40B4-BE49-F238E27FC236}">
                <a16:creationId xmlns:a16="http://schemas.microsoft.com/office/drawing/2014/main" id="{051C369C-2ACF-4F22-8470-F9B992941D31}"/>
              </a:ext>
            </a:extLst>
          </p:cNvPr>
          <p:cNvPicPr>
            <a:picLocks/>
          </p:cNvPicPr>
          <p:nvPr/>
        </p:nvPicPr>
        <p:blipFill>
          <a:blip r:embed="rId4" cstate="print"/>
          <a:stretch>
            <a:fillRect/>
          </a:stretch>
        </p:blipFill>
        <p:spPr>
          <a:xfrm>
            <a:off x="335132" y="1237755"/>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2021-w16 to 2021-w17</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7" name="Content Placeholder 2">
            <a:extLst>
              <a:ext uri="{FF2B5EF4-FFF2-40B4-BE49-F238E27FC236}">
                <a16:creationId xmlns:a16="http://schemas.microsoft.com/office/drawing/2014/main" id="{3C13DD0E-5033-4CFB-8992-21D9B41DE9B1}"/>
              </a:ext>
            </a:extLst>
          </p:cNvPr>
          <p:cNvPicPr>
            <a:picLocks/>
          </p:cNvPicPr>
          <p:nvPr/>
        </p:nvPicPr>
        <p:blipFill>
          <a:blip r:embed="rId3" cstate="print"/>
          <a:stretch>
            <a:fillRect/>
          </a:stretch>
        </p:blipFill>
        <p:spPr>
          <a:xfrm>
            <a:off x="2010802" y="718451"/>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8FDF-6AA4-4B90-ACD2-83C90D4F4501}"/>
              </a:ext>
            </a:extLst>
          </p:cNvPr>
          <p:cNvSpPr>
            <a:spLocks noGrp="1"/>
          </p:cNvSpPr>
          <p:nvPr>
            <p:ph type="title"/>
          </p:nvPr>
        </p:nvSpPr>
        <p:spPr/>
        <p:txBody>
          <a:bodyPr>
            <a:normAutofit/>
          </a:bodyPr>
          <a:lstStyle/>
          <a:p>
            <a:r>
              <a:rPr lang="en-GB" sz="1800" dirty="0"/>
              <a:t>Geographic distribution of Ebola virus disease in the Democratic Republic of the Congo in 2021, as </a:t>
            </a:r>
            <a:r>
              <a:rPr lang="en-GB" sz="1800"/>
              <a:t>of 3 May 2021</a:t>
            </a:r>
            <a:endParaRPr lang="en-GB" sz="1800" dirty="0"/>
          </a:p>
        </p:txBody>
      </p:sp>
      <p:sp>
        <p:nvSpPr>
          <p:cNvPr id="4" name="Slide Number Placeholder 3">
            <a:extLst>
              <a:ext uri="{FF2B5EF4-FFF2-40B4-BE49-F238E27FC236}">
                <a16:creationId xmlns:a16="http://schemas.microsoft.com/office/drawing/2014/main" id="{0C991584-F81F-4EEA-A646-935F10AA694F}"/>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a:extLst>
              <a:ext uri="{FF2B5EF4-FFF2-40B4-BE49-F238E27FC236}">
                <a16:creationId xmlns:a16="http://schemas.microsoft.com/office/drawing/2014/main" id="{E87FAFC2-EC50-43A0-B91A-793B7CF0F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8953" y="1078157"/>
            <a:ext cx="7754094" cy="5482446"/>
          </a:xfrm>
          <a:prstGeom prst="rect">
            <a:avLst/>
          </a:prstGeom>
        </p:spPr>
      </p:pic>
    </p:spTree>
    <p:custDataLst>
      <p:tags r:id="rId1"/>
    </p:custDataLst>
    <p:extLst>
      <p:ext uri="{BB962C8B-B14F-4D97-AF65-F5344CB8AC3E}">
        <p14:creationId xmlns:p14="http://schemas.microsoft.com/office/powerpoint/2010/main" val="34788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27F6-83CD-4602-9A0C-618661638DD6}"/>
              </a:ext>
            </a:extLst>
          </p:cNvPr>
          <p:cNvSpPr>
            <a:spLocks noGrp="1"/>
          </p:cNvSpPr>
          <p:nvPr>
            <p:ph type="title"/>
          </p:nvPr>
        </p:nvSpPr>
        <p:spPr>
          <a:xfrm>
            <a:off x="432000" y="223936"/>
            <a:ext cx="10354188" cy="630619"/>
          </a:xfrm>
        </p:spPr>
        <p:txBody>
          <a:bodyPr>
            <a:normAutofit/>
          </a:bodyPr>
          <a:lstStyle/>
          <a:p>
            <a:r>
              <a:rPr lang="en-GB" sz="1800" dirty="0"/>
              <a:t>Geographic distribution of Ebola virus disease in Guinea in 2021, as of 4 May 2021</a:t>
            </a:r>
          </a:p>
        </p:txBody>
      </p:sp>
      <p:sp>
        <p:nvSpPr>
          <p:cNvPr id="4" name="Slide Number Placeholder 3">
            <a:extLst>
              <a:ext uri="{FF2B5EF4-FFF2-40B4-BE49-F238E27FC236}">
                <a16:creationId xmlns:a16="http://schemas.microsoft.com/office/drawing/2014/main" id="{E09B86A3-1956-4BDF-95D9-2AFCCA6228CE}"/>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a:extLst>
              <a:ext uri="{FF2B5EF4-FFF2-40B4-BE49-F238E27FC236}">
                <a16:creationId xmlns:a16="http://schemas.microsoft.com/office/drawing/2014/main" id="{70ACAF10-EC11-4226-9DA5-49B0ABF86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9521" y="854555"/>
            <a:ext cx="8112957" cy="5736177"/>
          </a:xfrm>
          <a:prstGeom prst="rect">
            <a:avLst/>
          </a:prstGeom>
        </p:spPr>
      </p:pic>
    </p:spTree>
    <p:custDataLst>
      <p:tags r:id="rId1"/>
    </p:custDataLst>
    <p:extLst>
      <p:ext uri="{BB962C8B-B14F-4D97-AF65-F5344CB8AC3E}">
        <p14:creationId xmlns:p14="http://schemas.microsoft.com/office/powerpoint/2010/main" val="298708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672" y="289976"/>
            <a:ext cx="10476069" cy="648808"/>
          </a:xfrm>
        </p:spPr>
        <p:txBody>
          <a:bodyPr/>
          <a:lstStyle/>
          <a:p>
            <a:pPr lvl="0" fontAlgn="auto">
              <a:lnSpc>
                <a:spcPct val="100000"/>
              </a:lnSpc>
              <a:spcBef>
                <a:spcPts val="0"/>
              </a:spcBef>
              <a:spcAft>
                <a:spcPts val="0"/>
              </a:spcAft>
            </a:pPr>
            <a:r>
              <a:rPr lang="en-GB" sz="1800" b="0" dirty="0">
                <a:solidFill>
                  <a:srgbClr val="69AE23"/>
                </a:solidFill>
                <a:latin typeface="Calibri" pitchFamily="34" charset="0"/>
                <a:ea typeface="+mn-ea"/>
                <a:cs typeface="Calibri" pitchFamily="34" charset="0"/>
              </a:rPr>
              <a:t>Geographical distribution of confirmed MERS-CoV cases by probable region of infection and exposure, from 1 January 2021 to 3 May 2021</a:t>
            </a:r>
          </a:p>
        </p:txBody>
      </p:sp>
      <p:pic>
        <p:nvPicPr>
          <p:cNvPr id="5" name="Picture 4">
            <a:extLst>
              <a:ext uri="{FF2B5EF4-FFF2-40B4-BE49-F238E27FC236}">
                <a16:creationId xmlns:a16="http://schemas.microsoft.com/office/drawing/2014/main" id="{5FFF453B-DA57-4FCB-BBBA-0CEBB30AAA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2359" y="944007"/>
            <a:ext cx="7278140" cy="5624017"/>
          </a:xfrm>
          <a:prstGeom prst="rect">
            <a:avLst/>
          </a:prstGeom>
        </p:spPr>
      </p:pic>
    </p:spTree>
    <p:extLst>
      <p:ext uri="{BB962C8B-B14F-4D97-AF65-F5344CB8AC3E}">
        <p14:creationId xmlns:p14="http://schemas.microsoft.com/office/powerpoint/2010/main" val="223841417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70589" y="233993"/>
            <a:ext cx="10459616"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69AE23"/>
                </a:solidFill>
                <a:effectLst/>
                <a:uLnTx/>
                <a:uFillTx/>
                <a:latin typeface="Calibri" pitchFamily="34" charset="0"/>
                <a:ea typeface="+mj-ea"/>
                <a:cs typeface="Calibri" pitchFamily="34" charset="0"/>
              </a:rPr>
              <a:t>Geographical distribution of confirmed MERS-CoV cases by country of infection and year, from April 2012 to   3 May 2021</a:t>
            </a:r>
            <a:endParaRPr kumimoji="0" lang="en-GB" sz="2000" b="1" i="0" u="none" strike="noStrike" kern="1200" cap="none" spc="0" normalizeH="0" baseline="0" noProof="0" dirty="0">
              <a:ln>
                <a:noFill/>
              </a:ln>
              <a:solidFill>
                <a:srgbClr val="000000"/>
              </a:solidFill>
              <a:effectLst/>
              <a:uLnTx/>
              <a:uFillTx/>
              <a:latin typeface="Tahoma"/>
              <a:ea typeface="+mj-ea"/>
              <a:cs typeface="+mj-cs"/>
            </a:endParaRPr>
          </a:p>
        </p:txBody>
      </p:sp>
      <p:pic>
        <p:nvPicPr>
          <p:cNvPr id="5" name="Picture 4">
            <a:extLst>
              <a:ext uri="{FF2B5EF4-FFF2-40B4-BE49-F238E27FC236}">
                <a16:creationId xmlns:a16="http://schemas.microsoft.com/office/drawing/2014/main" id="{765411AC-1738-438F-B196-406C1CCC6A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0281" y="645155"/>
            <a:ext cx="7737338" cy="5978852"/>
          </a:xfrm>
          <a:prstGeom prst="rect">
            <a:avLst/>
          </a:prstGeom>
        </p:spPr>
      </p:pic>
    </p:spTree>
    <p:extLst>
      <p:ext uri="{BB962C8B-B14F-4D97-AF65-F5344CB8AC3E}">
        <p14:creationId xmlns:p14="http://schemas.microsoft.com/office/powerpoint/2010/main" val="2362308390"/>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1_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D DRC 10 October 2018" id="{AE07E9E6-2FA5-4976-8EFE-E6E382FC1AE7}" vid="{BF285144-510D-4A03-B3A8-0FCB0D045580}"/>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ppt/theme/themeOverride2.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d23a570b-d7a9-49ca-a34c-8afb8206b4bf"/>
    <ds:schemaRef ds:uri="376727eb-354b-45e4-998d-f84ea079474e"/>
    <ds:schemaRef ds:uri="http://schemas.microsoft.com/sharepoint/v3"/>
    <ds:schemaRef ds:uri="http://purl.org/dc/dcmitype/"/>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27413</TotalTime>
  <Words>349</Words>
  <Application>Microsoft Office PowerPoint</Application>
  <PresentationFormat>Widescreen</PresentationFormat>
  <Paragraphs>22</Paragraphs>
  <Slides>9</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Helvetica</vt:lpstr>
      <vt:lpstr>Tahoma</vt:lpstr>
      <vt:lpstr>Theme_ECDC</vt:lpstr>
      <vt:lpstr>1_Theme_ECDC</vt:lpstr>
      <vt:lpstr>Reusable maps and graphs from ECDC Communicable Disease Threats Report   Week 18, 2021 </vt:lpstr>
      <vt:lpstr>Distribution of COVID-19 cases worldwide in accordance with the applied case definitions in the affected countries, as of week 17, 2021</vt:lpstr>
      <vt:lpstr>Distribution of COVID-19 deaths worldwide, as of Week 17, 2021 </vt:lpstr>
      <vt:lpstr>Distribution of laboratory-confirmed cases of COVID-19 in the EU/EEA, as of Week 17, 2021</vt:lpstr>
      <vt:lpstr>Geographic distribution of 14-day cumulative number of reported COVID-19 cases per 100 000 population, worldwide, from 2021-w16 to 2021-w17</vt:lpstr>
      <vt:lpstr>Geographic distribution of Ebola virus disease in the Democratic Republic of the Congo in 2021, as of 3 May 2021</vt:lpstr>
      <vt:lpstr>Geographic distribution of Ebola virus disease in Guinea in 2021, as of 4 May 2021</vt:lpstr>
      <vt:lpstr>Geographical distribution of confirmed MERS-CoV cases by probable region of infection and exposure, from 1 January 2021 to 3 May 2021</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2160</cp:revision>
  <cp:lastPrinted>2017-03-24T07:50:18Z</cp:lastPrinted>
  <dcterms:created xsi:type="dcterms:W3CDTF">2015-11-05T13:02:54Z</dcterms:created>
  <dcterms:modified xsi:type="dcterms:W3CDTF">2021-05-07T09:31:40Z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