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302" r:id="rId8"/>
    <p:sldId id="310" r:id="rId9"/>
    <p:sldId id="303" r:id="rId10"/>
    <p:sldId id="300" r:id="rId11"/>
    <p:sldId id="307" r:id="rId12"/>
    <p:sldId id="306" r:id="rId13"/>
    <p:sldId id="267" r:id="rId14"/>
    <p:sldId id="280" r:id="rId15"/>
    <p:sldId id="268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108" d="100"/>
          <a:sy n="108" d="100"/>
        </p:scale>
        <p:origin x="948" y="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30/04/2020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#2019coronavirus-summa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18, 2020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2951" y="222710"/>
            <a:ext cx="10332720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Geographical distribution of confirmed and probable cases of Ebola virus disease, </a:t>
            </a:r>
            <a:r>
              <a:rPr lang="en-GB" sz="2000" dirty="0" smtClean="0"/>
              <a:t>Democratic </a:t>
            </a:r>
            <a:r>
              <a:rPr lang="en-GB" sz="2000" dirty="0"/>
              <a:t>Republic of the Congo and Uganda as of </a:t>
            </a:r>
            <a:r>
              <a:rPr lang="en-GB" sz="2000" dirty="0" smtClean="0"/>
              <a:t>28 April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947737"/>
            <a:ext cx="7372350" cy="56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49" y="213197"/>
            <a:ext cx="8508136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Geographical 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country), as of </a:t>
            </a:r>
            <a:r>
              <a:rPr lang="en-GB" sz="1800" dirty="0" smtClean="0"/>
              <a:t>30 April 2020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/>
          <a:stretch/>
        </p:blipFill>
        <p:spPr>
          <a:xfrm>
            <a:off x="1366461" y="1164918"/>
            <a:ext cx="9727610" cy="53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187" y="119519"/>
            <a:ext cx="7954764" cy="951722"/>
          </a:xfrm>
        </p:spPr>
        <p:txBody>
          <a:bodyPr>
            <a:normAutofit/>
          </a:bodyPr>
          <a:lstStyle/>
          <a:p>
            <a:pPr algn="ctr"/>
            <a:r>
              <a:rPr lang="en-GB" sz="1800" spc="-50" dirty="0" smtClean="0"/>
              <a:t>Geographical </a:t>
            </a:r>
            <a:r>
              <a:rPr lang="en-GB" sz="1800" spc="-50" dirty="0"/>
              <a:t>distribution of cumulative number of reported COVID-19 cases per 100 000 population, worldwide, as of </a:t>
            </a:r>
            <a:r>
              <a:rPr lang="en-GB" sz="1800" spc="-50" dirty="0" smtClean="0"/>
              <a:t>30 </a:t>
            </a:r>
            <a:r>
              <a:rPr lang="en-GB" sz="1800" spc="-50" dirty="0"/>
              <a:t>April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"/>
          <a:stretch/>
        </p:blipFill>
        <p:spPr>
          <a:xfrm>
            <a:off x="1830360" y="978533"/>
            <a:ext cx="8537114" cy="55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0" y="214865"/>
            <a:ext cx="9581640" cy="951722"/>
          </a:xfrm>
        </p:spPr>
        <p:txBody>
          <a:bodyPr>
            <a:noAutofit/>
          </a:bodyPr>
          <a:lstStyle/>
          <a:p>
            <a:pPr algn="ctr"/>
            <a:r>
              <a:rPr lang="en-GB" sz="1800" dirty="0" smtClean="0"/>
              <a:t>Geographical </a:t>
            </a:r>
            <a:r>
              <a:rPr lang="en-GB" sz="1800" dirty="0"/>
              <a:t>distribution of </a:t>
            </a:r>
            <a:r>
              <a:rPr lang="en-GB" sz="1800" dirty="0" smtClean="0"/>
              <a:t>laboratory-confirmed </a:t>
            </a:r>
            <a:r>
              <a:rPr lang="en-GB" sz="1800" dirty="0" smtClean="0"/>
              <a:t>COVID-19 cases</a:t>
            </a:r>
            <a:br>
              <a:rPr lang="en-GB" sz="1800" dirty="0" smtClean="0"/>
            </a:br>
            <a:r>
              <a:rPr lang="en-GB" sz="1800" dirty="0" smtClean="0"/>
              <a:t>in </a:t>
            </a:r>
            <a:r>
              <a:rPr lang="en-GB" sz="1800" dirty="0"/>
              <a:t>the </a:t>
            </a:r>
            <a:r>
              <a:rPr lang="en-GB" sz="1800" dirty="0" smtClean="0"/>
              <a:t>EU/EEA and the UK, as of 30 April 2020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67" y="831273"/>
            <a:ext cx="7795195" cy="55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35" y="290344"/>
            <a:ext cx="837339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 by country and region, as of </a:t>
            </a:r>
            <a:r>
              <a:rPr lang="en-GB" sz="1800" dirty="0" smtClean="0"/>
              <a:t>30 April 2020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78" y="1407630"/>
            <a:ext cx="11505726" cy="46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8" y="1347746"/>
            <a:ext cx="11249095" cy="46675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6709" y="212279"/>
            <a:ext cx="8373394" cy="93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 smtClean="0"/>
              <a:t>Distribution of COVID-19 deaths (in accordance with the applied case definition in the country) by country and region, as of 30 April 2020</a:t>
            </a:r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502920" y="5784428"/>
            <a:ext cx="937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* Increase of deaths in America is attributable to the US, which since 14 April 2020 includes confirmed and probable cases and deaths:</a:t>
            </a:r>
          </a:p>
          <a:p>
            <a:r>
              <a:rPr lang="en-GB" sz="1200" dirty="0" smtClean="0"/>
              <a:t> </a:t>
            </a:r>
            <a:r>
              <a:rPr lang="en-GB" sz="1200" dirty="0">
                <a:hlinkClick r:id="rId3"/>
              </a:rPr>
              <a:t>https://www.cdc.gov/coronavirus/2019-ncov/cases-updates/cases-in-us.html#2019coronavirus-summary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9606438" y="1917986"/>
            <a:ext cx="2680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057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2788" y="281864"/>
            <a:ext cx="825017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(according to the applied case definition in the country</a:t>
            </a:r>
            <a:r>
              <a:rPr lang="en-GB" sz="1800" dirty="0" smtClean="0"/>
              <a:t>) in EU/EEA and the UK, </a:t>
            </a:r>
            <a:r>
              <a:rPr lang="en-GB" sz="1800" dirty="0"/>
              <a:t>as </a:t>
            </a:r>
            <a:r>
              <a:rPr lang="en-GB" sz="1800"/>
              <a:t>of </a:t>
            </a:r>
            <a:r>
              <a:rPr lang="en-GB" sz="1800" smtClean="0"/>
              <a:t>30 </a:t>
            </a:r>
            <a:r>
              <a:rPr lang="en-GB" sz="1800" dirty="0" smtClean="0"/>
              <a:t>April 2020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27" y="1218946"/>
            <a:ext cx="9721917" cy="52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1477" y="355040"/>
            <a:ext cx="1047131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sz="2000" dirty="0"/>
              <a:t>Distribution of confirmed and probable cases of Ebola virus disease by week of reporting, Democratic Republic of the Congo and Uganda, as of </a:t>
            </a:r>
            <a:r>
              <a:rPr lang="en-GB" sz="2000" dirty="0" smtClean="0"/>
              <a:t>28 April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2" t="3209" r="6919" b="7608"/>
          <a:stretch/>
        </p:blipFill>
        <p:spPr>
          <a:xfrm>
            <a:off x="985839" y="937723"/>
            <a:ext cx="8815387" cy="56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43" y="129900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2000" dirty="0"/>
              <a:t>Ebola Virus Disease case distribution in DRC and Uganda as of </a:t>
            </a:r>
            <a:r>
              <a:rPr lang="en-GB" altLang="en-US" sz="2000" dirty="0" smtClean="0"/>
              <a:t>28 April 2020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3" y="616178"/>
            <a:ext cx="9212812" cy="60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23a570b-d7a9-49ca-a34c-8afb8206b4bf"/>
    <ds:schemaRef ds:uri="http://purl.org/dc/elements/1.1/"/>
    <ds:schemaRef ds:uri="376727eb-354b-45e4-998d-f84ea07947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22429</TotalTime>
  <Words>298</Words>
  <Application>Microsoft Office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Tahoma</vt:lpstr>
      <vt:lpstr>Theme_ECDC</vt:lpstr>
      <vt:lpstr>Reusable maps and graphs from ECDC Communicable Disease Threats Report   Week 18, 2020 </vt:lpstr>
      <vt:lpstr>Geographical distribution of COVID-19 cases (in accordance with the applied case definition in the country), as of 30 April 2020</vt:lpstr>
      <vt:lpstr>Geographical distribution of cumulative number of reported COVID-19 cases per 100 000 population, worldwide, as of 30 April 2020</vt:lpstr>
      <vt:lpstr>Geographical distribution of laboratory-confirmed COVID-19 cases in the EU/EEA and the UK, as of 30 April 2020 </vt:lpstr>
      <vt:lpstr>Distribution of COVID-19 cases (in accordance with the applied case definition in the country) by country and region, as of 30 April 2020</vt:lpstr>
      <vt:lpstr>PowerPoint Presentation</vt:lpstr>
      <vt:lpstr>Distribution of COVID-19 cases (according to the applied case definition in the country) in EU/EEA and the UK, as of 30 April 2020</vt:lpstr>
      <vt:lpstr>PowerPoint Presentation</vt:lpstr>
      <vt:lpstr>Ebola Virus Disease case distribution in DRC and Uganda as of 28 April 2020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1890</cp:revision>
  <cp:lastPrinted>2017-03-24T07:50:18Z</cp:lastPrinted>
  <dcterms:created xsi:type="dcterms:W3CDTF">2015-11-05T13:02:54Z</dcterms:created>
  <dcterms:modified xsi:type="dcterms:W3CDTF">2020-04-30T10:03:52Z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