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726" r:id="rId6"/>
  </p:sldMasterIdLst>
  <p:notesMasterIdLst>
    <p:notesMasterId r:id="rId12"/>
  </p:notesMasterIdLst>
  <p:handoutMasterIdLst>
    <p:handoutMasterId r:id="rId13"/>
  </p:handoutMasterIdLst>
  <p:sldIdLst>
    <p:sldId id="256" r:id="rId7"/>
    <p:sldId id="262" r:id="rId8"/>
    <p:sldId id="263" r:id="rId9"/>
    <p:sldId id="264" r:id="rId10"/>
    <p:sldId id="265" r:id="rId11"/>
  </p:sldIdLst>
  <p:sldSz cx="12192000" cy="6858000"/>
  <p:notesSz cx="7010400" cy="9296400"/>
  <p:custDataLst>
    <p:tags r:id="rId14"/>
  </p:custDataLst>
  <p:defaultTextStyle>
    <a:defPPr>
      <a:defRPr lang="de-DE"/>
    </a:defPPr>
    <a:lvl1pPr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lnSpc>
        <a:spcPct val="90000"/>
      </a:lnSpc>
      <a:spcBef>
        <a:spcPct val="0"/>
      </a:spcBef>
      <a:spcAft>
        <a:spcPct val="0"/>
      </a:spcAft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en Duncan" initials="BD" lastIdx="2" clrIdx="0"/>
  <p:cmAuthor id="1" name="Tracy Stefanucci" initials="TS" lastIdx="18" clrIdx="1">
    <p:extLst>
      <p:ext uri="{19B8F6BF-5375-455C-9EA6-DF929625EA0E}">
        <p15:presenceInfo xmlns:p15="http://schemas.microsoft.com/office/powerpoint/2012/main" userId="S::Tracy.Stefanucci@ecdc.europa.eu::318d6ca6-2c88-406f-b764-72b5385accd8" providerId="AD"/>
      </p:ext>
    </p:extLst>
  </p:cmAuthor>
  <p:cmAuthor id="2" name="Sabrina Nothdurfter" initials="SN" lastIdx="1" clrIdx="2">
    <p:extLst>
      <p:ext uri="{19B8F6BF-5375-455C-9EA6-DF929625EA0E}">
        <p15:presenceInfo xmlns:p15="http://schemas.microsoft.com/office/powerpoint/2012/main" userId="S::Sabrina.Nothdurfter@ecdc.europa.eu::f7859be9-2cfd-4b24-9844-9a4aaa729946" providerId="AD"/>
      </p:ext>
    </p:extLst>
  </p:cmAuthor>
  <p:cmAuthor id="3" name="Ariana Wijermans" initials="AW" lastIdx="1" clrIdx="3">
    <p:extLst>
      <p:ext uri="{19B8F6BF-5375-455C-9EA6-DF929625EA0E}">
        <p15:presenceInfo xmlns:p15="http://schemas.microsoft.com/office/powerpoint/2012/main" userId="S::Ariana.Wijermans@ecdc.europa.eu::23915e96-139c-490f-82c9-5dac90f1501c" providerId="AD"/>
      </p:ext>
    </p:extLst>
  </p:cmAuthor>
  <p:cmAuthor id="4" name="Tracy Stefanucci Hellstrom" initials="TSH" lastIdx="2" clrIdx="4">
    <p:extLst>
      <p:ext uri="{19B8F6BF-5375-455C-9EA6-DF929625EA0E}">
        <p15:presenceInfo xmlns:p15="http://schemas.microsoft.com/office/powerpoint/2012/main" userId="Tracy Stefanucci Hellstrom" providerId="None"/>
      </p:ext>
    </p:extLst>
  </p:cmAuthor>
  <p:cmAuthor id="5" name="Agoritsa Baka" initials="AB" lastIdx="1" clrIdx="5">
    <p:extLst>
      <p:ext uri="{19B8F6BF-5375-455C-9EA6-DF929625EA0E}">
        <p15:presenceInfo xmlns:p15="http://schemas.microsoft.com/office/powerpoint/2012/main" userId="Agoritsa Baka" providerId="None"/>
      </p:ext>
    </p:extLst>
  </p:cmAuthor>
  <p:cmAuthor id="6" name="Tracy Stefanucci Hellstrom" initials="TSH [2]" lastIdx="2" clrIdx="6">
    <p:extLst>
      <p:ext uri="{19B8F6BF-5375-455C-9EA6-DF929625EA0E}">
        <p15:presenceInfo xmlns:p15="http://schemas.microsoft.com/office/powerpoint/2012/main" userId="S::tracy.stefanucci-hellstrom@ecdc.europa.eu::318d6ca6-2c88-406f-b764-72b5385accd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F9BF7F"/>
    <a:srgbClr val="FFE471"/>
    <a:srgbClr val="FF9999"/>
    <a:srgbClr val="FF99CC"/>
    <a:srgbClr val="FFCC00"/>
    <a:srgbClr val="70AD47"/>
    <a:srgbClr val="FF6600"/>
    <a:srgbClr val="FF0066"/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ED5FD0-A9D8-4D9F-9B12-A98203AF0770}" v="8" dt="2023-04-27T17:05:11.888"/>
    <p1510:client id="{80C4A001-C286-5D3A-DDC2-CEFD8F6076FC}" v="16" dt="2023-04-28T12:36:30.403"/>
  </p1510:revLst>
</p1510:revInfo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384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slide" Target="slides/slide5.xml"/><Relationship Id="rId5" Type="http://schemas.openxmlformats.org/officeDocument/2006/relationships/customXml" Target="../customXml/item5.xml"/><Relationship Id="rId15" Type="http://schemas.openxmlformats.org/officeDocument/2006/relationships/commentAuthors" Target="commentAuthors.xml"/><Relationship Id="rId10" Type="http://schemas.openxmlformats.org/officeDocument/2006/relationships/slide" Target="slides/slide4.xml"/><Relationship Id="rId19" Type="http://schemas.openxmlformats.org/officeDocument/2006/relationships/tableStyles" Target="tableStyles.xml"/><Relationship Id="rId4" Type="http://schemas.openxmlformats.org/officeDocument/2006/relationships/customXml" Target="../customXml/item4.xml"/><Relationship Id="rId9" Type="http://schemas.openxmlformats.org/officeDocument/2006/relationships/slide" Target="slides/slide3.xml"/><Relationship Id="rId14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50445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8613" y="534988"/>
            <a:ext cx="4214812" cy="2371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57838" y="3231145"/>
            <a:ext cx="5608320" cy="5368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noProof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>
          <a:xfrm>
            <a:off x="3970377" y="8829797"/>
            <a:ext cx="3038386" cy="4651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D18800-03A3-4371-B392-80B672D011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6521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D18800-03A3-4371-B392-80B672D011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229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8000" y="4012163"/>
            <a:ext cx="10800000" cy="1794912"/>
          </a:xfrm>
        </p:spPr>
        <p:txBody>
          <a:bodyPr anchor="ctr">
            <a:normAutofit/>
          </a:bodyPr>
          <a:lstStyle>
            <a:lvl1pPr algn="l">
              <a:defRPr sz="4000" b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8000" y="3312000"/>
            <a:ext cx="10800000" cy="504000"/>
          </a:xfrm>
        </p:spPr>
        <p:txBody>
          <a:bodyPr>
            <a:normAutofit/>
          </a:bodyPr>
          <a:lstStyle>
            <a:lvl1pPr marL="0" indent="0" algn="l">
              <a:buNone/>
              <a:defRPr sz="2400" baseline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European Centre for Disease Prevention and Control 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027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>
            <a:lvl1pPr>
              <a:defRPr sz="2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31999" y="1474237"/>
            <a:ext cx="11352563" cy="4702726"/>
          </a:xfrm>
        </p:spPr>
        <p:txBody>
          <a:bodyPr/>
          <a:lstStyle>
            <a:lvl1pPr marL="0" indent="0">
              <a:buNone/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US"/>
              <a:t>Click to add text</a:t>
            </a:r>
          </a:p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fld id="{F9E29A8E-A0F1-419A-8E8B-A78BF9C70DE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7" name="Rectangle 6"/>
          <p:cNvSpPr/>
          <p:nvPr userDrawn="1"/>
        </p:nvSpPr>
        <p:spPr>
          <a:xfrm>
            <a:off x="0" y="6638464"/>
            <a:ext cx="7647039" cy="20313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de-DE"/>
            </a:defPPr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3200"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r>
              <a:rPr lang="en-GB" sz="800" b="1" kern="1200">
                <a:solidFill>
                  <a:schemeClr val="tx1"/>
                </a:solidFill>
                <a:effectLst/>
                <a:latin typeface="Tahoma" pitchFamily="34" charset="0"/>
                <a:ea typeface="+mn-ea"/>
                <a:cs typeface="+mn-cs"/>
              </a:rPr>
              <a:t>Source: European Centre for Disease Prevention and Control. Communicable Disease Threats Report, 2023</a:t>
            </a:r>
            <a:endParaRPr lang="en-GB" sz="800" kern="1200">
              <a:solidFill>
                <a:schemeClr val="tx1"/>
              </a:solidFill>
              <a:effectLst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085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Source: European Centre for Disease Prevention and Control. Communicable Disae</a:t>
            </a:r>
            <a:endParaRPr lang="en-GB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z="1600" b="1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  <a:t>Week 39, 2018</a:t>
            </a:r>
            <a:br>
              <a:rPr lang="en-GB" sz="1600" kern="0">
                <a:solidFill>
                  <a:prstClr val="white"/>
                </a:solidFill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GB" kern="0">
                <a:solidFill>
                  <a:schemeClr val="tx1"/>
                </a:solidFill>
              </a:rPr>
              <a:t>Week 39, 2018</a:t>
            </a:r>
            <a:br>
              <a:rPr lang="en-GB" kern="0">
                <a:solidFill>
                  <a:schemeClr val="tx1"/>
                </a:solidFill>
              </a:rPr>
            </a:br>
            <a:endParaRPr lang="en-GB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505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648000" y="4138367"/>
            <a:ext cx="10800000" cy="1385740"/>
          </a:xfrm>
        </p:spPr>
        <p:txBody>
          <a:bodyPr>
            <a:normAutofit fontScale="90000"/>
          </a:bodyPr>
          <a:lstStyle/>
          <a:p>
            <a:pPr lvl="0" fontAlgn="base">
              <a:spcBef>
                <a:spcPts val="0"/>
              </a:spcBef>
            </a:pPr>
            <a:r>
              <a:rPr lang="en-GB" sz="2300" kern="0">
                <a:latin typeface="Tahoma"/>
                <a:ea typeface="Tahoma"/>
                <a:cs typeface="Tahoma"/>
              </a:rPr>
              <a:t>Reusable maps and graphs from ECDC Communicable Disease Threats Report</a:t>
            </a:r>
            <a:br>
              <a:rPr lang="en-GB" sz="2300" kern="0">
                <a:ea typeface="+mn-ea"/>
              </a:rPr>
            </a:br>
            <a:br>
              <a:rPr lang="en-GB" sz="1800" kern="0">
                <a:ea typeface="+mn-ea"/>
              </a:rPr>
            </a:br>
            <a:r>
              <a:rPr lang="en-GB" sz="1800" kern="0">
                <a:latin typeface="Tahoma"/>
                <a:ea typeface="Tahoma"/>
                <a:cs typeface="Tahoma"/>
              </a:rPr>
              <a:t>Week 17, 2023</a:t>
            </a:r>
            <a:br>
              <a:rPr lang="en-GB" sz="1800" b="0" kern="0">
                <a:ea typeface="+mn-ea"/>
              </a:rPr>
            </a:br>
            <a:endParaRPr lang="en-GB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48000" y="3438204"/>
            <a:ext cx="10800000" cy="504000"/>
          </a:xfrm>
        </p:spPr>
        <p:txBody>
          <a:bodyPr/>
          <a:lstStyle/>
          <a:p>
            <a:endParaRPr lang="en-GB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648000" y="5720270"/>
            <a:ext cx="10869432" cy="55086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</a:b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ahoma" pitchFamily="34" charset="0"/>
                <a:ea typeface="+mn-ea"/>
                <a:cs typeface="Tahoma" pitchFamily="34" charset="0"/>
              </a:rPr>
              <a:t>You are encouraged to reuse our maps and graphs for your own purposes and are free to translate them, provided the content is not altered and the source is acknowledged.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71097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209FB-7998-74BF-38E8-F012DCBD7D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Geographical distribution of cholera cases reported worldwide from May 2022 to April 2023</a:t>
            </a:r>
            <a:endParaRPr lang="en-US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D5F82A06-D1FE-26A8-15E2-1CF9615A549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134" y="1222899"/>
            <a:ext cx="8551731" cy="5205402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1D6A5A-0E62-9570-4292-0220B9CC1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99585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C1296-4637-9EC3-5E36-FAB344572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Geographical distribution of cholera cases reported worldwide from February to April 2023</a:t>
            </a:r>
            <a:endParaRPr lang="en-US"/>
          </a:p>
        </p:txBody>
      </p:sp>
      <p:pic>
        <p:nvPicPr>
          <p:cNvPr id="6" name="Content Placeholder 5" descr="Map&#10;&#10;Description automatically generated">
            <a:extLst>
              <a:ext uri="{FF2B5EF4-FFF2-40B4-BE49-F238E27FC236}">
                <a16:creationId xmlns:a16="http://schemas.microsoft.com/office/drawing/2014/main" id="{C9A60EB9-05D4-9A04-7624-B1138F766B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499" y="1474512"/>
            <a:ext cx="7725001" cy="470217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F19812-C285-023A-F16D-ECE38CB09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066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2B1E2-A010-5903-C7AB-EB154BBC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43" y="257066"/>
            <a:ext cx="10354188" cy="951722"/>
          </a:xfrm>
        </p:spPr>
        <p:txBody>
          <a:bodyPr>
            <a:normAutofit/>
          </a:bodyPr>
          <a:lstStyle/>
          <a:p>
            <a:r>
              <a:rPr lang="en-GB" sz="2400" i="0">
                <a:solidFill>
                  <a:srgbClr val="000000"/>
                </a:solidFill>
                <a:effectLst/>
                <a:latin typeface="Roboto"/>
                <a:ea typeface="Tahoma"/>
                <a:cs typeface="Tahoma"/>
              </a:rPr>
              <a:t>Distribution of confirmed human cases of avian influenza A(H9N2) virus infection by year of onset and country, </a:t>
            </a:r>
            <a:r>
              <a:rPr lang="en-GB" sz="2400">
                <a:solidFill>
                  <a:srgbClr val="000000"/>
                </a:solidFill>
                <a:latin typeface="Roboto"/>
                <a:ea typeface="Tahoma"/>
                <a:cs typeface="Tahoma"/>
              </a:rPr>
              <a:t>1998 to 27</a:t>
            </a:r>
            <a:r>
              <a:rPr lang="en-GB" sz="2400" i="0">
                <a:solidFill>
                  <a:srgbClr val="000000"/>
                </a:solidFill>
                <a:effectLst/>
                <a:latin typeface="Roboto"/>
                <a:ea typeface="Tahoma"/>
                <a:cs typeface="Tahoma"/>
              </a:rPr>
              <a:t> April 2023 (n=123)</a:t>
            </a:r>
            <a:endParaRPr lang="en-GB" sz="2400">
              <a:latin typeface="Roboto"/>
              <a:ea typeface="Tahoma"/>
              <a:cs typeface="Tahoma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64E3DC-23B1-CB2D-A2EB-22509F9CCB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29A8E-A0F1-419A-8E8B-A78BF9C70DE8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873607-3822-DABC-1858-14168CA81C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270" y="1154246"/>
            <a:ext cx="10807460" cy="5342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31242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itle 1">
            <a:extLst>
              <a:ext uri="{FF2B5EF4-FFF2-40B4-BE49-F238E27FC236}">
                <a16:creationId xmlns:a16="http://schemas.microsoft.com/office/drawing/2014/main" id="{E4570C8F-EFC1-C216-E289-B47AFED29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223936"/>
            <a:ext cx="10354188" cy="951722"/>
          </a:xfrm>
        </p:spPr>
        <p:txBody>
          <a:bodyPr>
            <a:normAutofit/>
          </a:bodyPr>
          <a:lstStyle/>
          <a:p>
            <a:r>
              <a:rPr lang="en-GB" sz="2400" i="0">
                <a:solidFill>
                  <a:srgbClr val="000000"/>
                </a:solidFill>
                <a:effectLst/>
                <a:latin typeface="Roboto"/>
                <a:ea typeface="Tahoma"/>
                <a:cs typeface="Tahoma"/>
              </a:rPr>
              <a:t>Distribution of confirmed human cases of avian influenza A(H9N2) virus infection by age and </a:t>
            </a:r>
            <a:r>
              <a:rPr lang="en-GB" sz="2400">
                <a:solidFill>
                  <a:srgbClr val="000000"/>
                </a:solidFill>
                <a:latin typeface="Roboto"/>
                <a:ea typeface="Tahoma"/>
                <a:cs typeface="Tahoma"/>
              </a:rPr>
              <a:t>sex</a:t>
            </a:r>
            <a:r>
              <a:rPr lang="en-GB" sz="2400" i="0">
                <a:solidFill>
                  <a:srgbClr val="000000"/>
                </a:solidFill>
                <a:effectLst/>
                <a:latin typeface="Roboto"/>
                <a:ea typeface="Tahoma"/>
                <a:cs typeface="Tahoma"/>
              </a:rPr>
              <a:t>, </a:t>
            </a:r>
            <a:r>
              <a:rPr lang="en-GB" sz="2400">
                <a:solidFill>
                  <a:srgbClr val="000000"/>
                </a:solidFill>
                <a:latin typeface="Roboto"/>
                <a:ea typeface="Tahoma"/>
                <a:cs typeface="Tahoma"/>
              </a:rPr>
              <a:t>1998 to 27</a:t>
            </a:r>
            <a:r>
              <a:rPr lang="en-GB" sz="2400" i="0">
                <a:solidFill>
                  <a:srgbClr val="000000"/>
                </a:solidFill>
                <a:effectLst/>
                <a:latin typeface="Roboto"/>
                <a:ea typeface="Tahoma"/>
                <a:cs typeface="Tahoma"/>
              </a:rPr>
              <a:t> April 2023 (n=123)</a:t>
            </a:r>
            <a:endParaRPr lang="en-US" sz="2400">
              <a:latin typeface="Roboto"/>
              <a:ea typeface="Tahoma"/>
              <a:cs typeface="Tahoma"/>
            </a:endParaRPr>
          </a:p>
        </p:txBody>
      </p:sp>
      <p:pic>
        <p:nvPicPr>
          <p:cNvPr id="2049" name="Picture 1">
            <a:extLst>
              <a:ext uri="{FF2B5EF4-FFF2-40B4-BE49-F238E27FC236}">
                <a16:creationId xmlns:a16="http://schemas.microsoft.com/office/drawing/2014/main" id="{AEC1AAC6-421F-0B4D-4A32-4C29F5D3C84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773970" y="1474237"/>
            <a:ext cx="8668621" cy="470272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20D622-04A3-9D58-C850-9C1E96F91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1362" y="6475542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F9E29A8E-A0F1-419A-8E8B-A78BF9C70DE8}" type="slidenum">
              <a:rPr lang="en-GB" smtClean="0"/>
              <a:pPr>
                <a:spcAft>
                  <a:spcPts val="600"/>
                </a:spcAft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88789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CDC">
  <a:themeElements>
    <a:clrScheme name="ECDC">
      <a:dk1>
        <a:sysClr val="windowText" lastClr="000000"/>
      </a:dk1>
      <a:lt1>
        <a:sysClr val="window" lastClr="FFFFFF"/>
      </a:lt1>
      <a:dk2>
        <a:srgbClr val="69AE23"/>
      </a:dk2>
      <a:lt2>
        <a:srgbClr val="E7E6E6"/>
      </a:lt2>
      <a:accent1>
        <a:srgbClr val="7CBDC1"/>
      </a:accent1>
      <a:accent2>
        <a:srgbClr val="C0D236"/>
      </a:accent2>
      <a:accent3>
        <a:srgbClr val="3E5B84"/>
      </a:accent3>
      <a:accent4>
        <a:srgbClr val="008C75"/>
      </a:accent4>
      <a:accent5>
        <a:srgbClr val="82428D"/>
      </a:accent5>
      <a:accent6>
        <a:srgbClr val="E8683F"/>
      </a:accent6>
      <a:hlink>
        <a:srgbClr val="51871B"/>
      </a:hlink>
      <a:folHlink>
        <a:srgbClr val="51871B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DC_PowerPoint_Template_2018-newbuilding-16-9 V3.potx [Read-Only]" id="{D322459E-1AE5-4DD4-A4CA-847638BBE1AF}" vid="{F3AA6A5B-6808-443B-A3A7-BB9FF9F55CB3}"/>
    </a:ext>
  </a:extLst>
</a:theme>
</file>

<file path=ppt/theme/theme2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_Tahoma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69AE23"/>
      </a:accent1>
      <a:accent2>
        <a:srgbClr val="7CBDC1"/>
      </a:accent2>
      <a:accent3>
        <a:srgbClr val="9D8C57"/>
      </a:accent3>
      <a:accent4>
        <a:srgbClr val="BDCD00"/>
      </a:accent4>
      <a:accent5>
        <a:srgbClr val="0081B7"/>
      </a:accent5>
      <a:accent6>
        <a:srgbClr val="D6A026"/>
      </a:accent6>
      <a:hlink>
        <a:srgbClr val="000000"/>
      </a:hlink>
      <a:folHlink>
        <a:srgbClr val="000000"/>
      </a:folHlink>
    </a:clrScheme>
    <a:fontScheme name="ECDC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KeywordTaxHTField xmlns="26707851-2300-44a1-a4f6-7b3a1532295f">
      <Terms xmlns="http://schemas.microsoft.com/office/infopath/2007/PartnerControls"/>
    </TaxKeywordTaxHTField>
    <TaxCatchAll xmlns="fe73b3f6-a427-4a99-886e-da32c6de835d">
      <Value>5</Value>
      <Value>4</Value>
      <Value>3</Value>
    </TaxCatchAll>
    <b489bfe21c7249aba6a1ae186fa4e51c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Draft</TermName>
          <TermId xmlns="http://schemas.microsoft.com/office/infopath/2007/PartnerControls">bed60e9a-f1b8-4691-a7e2-534f78067ff3</TermId>
        </TermInfo>
      </Terms>
    </b489bfe21c7249aba6a1ae186fa4e51c>
    <cbaf9fdaaf87475a8d0ae10d3e79318e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Active</TermName>
          <TermId xmlns="http://schemas.microsoft.com/office/infopath/2007/PartnerControls">50127695-0d4f-4ac1-ab93-ebc716c3e584</TermId>
        </TermInfo>
      </Terms>
    </cbaf9fdaaf87475a8d0ae10d3e79318e>
    <ECMX_SUMMARY xmlns="4240f11c-4df2-4a37-9be1-bdf0d4dfc218" xsi:nil="true"/>
    <ECMX_ADDITIONALINFO xmlns="4240f11c-4df2-4a37-9be1-bdf0d4dfc218" xsi:nil="true"/>
    <ECMX_OWNER xmlns="fe73b3f6-a427-4a99-886e-da32c6de835d">
      <UserInfo>
        <DisplayName/>
        <AccountId xsi:nil="true"/>
        <AccountType/>
      </UserInfo>
    </ECMX_OWNER>
    <kf1264ba1b22407abef15b09c01e8cf0 xmlns="fe73b3f6-a427-4a99-886e-da32c6de835d">
      <Terms xmlns="http://schemas.microsoft.com/office/infopath/2007/PartnerControls"/>
    </kf1264ba1b22407abef15b09c01e8cf0>
    <o13d78bceb4b4178ab3c456bf4db706a xmlns="fe73b3f6-a427-4a99-886e-da32c6de835d">
      <Terms xmlns="http://schemas.microsoft.com/office/infopath/2007/PartnerControls"/>
    </o13d78bceb4b4178ab3c456bf4db706a>
    <ECMX_PUBLISHDATE xmlns="4240f11c-4df2-4a37-9be1-bdf0d4dfc218" xsi:nil="true"/>
    <ECMX_BUSINESSID xmlns="4240f11c-4df2-4a37-9be1-bdf0d4dfc218" xsi:nil="true"/>
    <c67668d6730c4bc2a26c654fc875ab99 xmlns="fe73b3f6-a427-4a99-886e-da32c6de835d">
      <Terms xmlns="http://schemas.microsoft.com/office/infopath/2007/PartnerControls"/>
    </c67668d6730c4bc2a26c654fc875ab99>
    <na274824997947589a1bfdfb0b645b50 xmlns="fe73b3f6-a427-4a99-886e-da32c6de835d">
      <Terms xmlns="http://schemas.microsoft.com/office/infopath/2007/PartnerControls">
        <TermInfo xmlns="http://schemas.microsoft.com/office/infopath/2007/PartnerControls">
          <TermName xmlns="http://schemas.microsoft.com/office/infopath/2007/PartnerControls">ECDC</TermName>
          <TermId xmlns="http://schemas.microsoft.com/office/infopath/2007/PartnerControls">931345c4-86d9-4b39-a79a-5a8b0b90257f</TermId>
        </TermInfo>
      </Terms>
    </na274824997947589a1bfdfb0b645b50>
    <ECMX_OPERATIONALID xmlns="4240f11c-4df2-4a37-9be1-bdf0d4dfc218" xsi:nil="true"/>
    <_dlc_DocIdPersistId xmlns="26707851-2300-44a1-a4f6-7b3a1532295f">false</_dlc_DocIdPersistId>
    <_dlc_DocId xmlns="26707851-2300-44a1-a4f6-7b3a1532295f">IORGPHF-6424872-964</_dlc_DocId>
    <_dlc_DocIdUrl xmlns="26707851-2300-44a1-a4f6-7b3a1532295f">
      <Url>https://ecdc365.sharepoint.com/teams/iorg_phf_epi/_layouts/15/DocIdRedir.aspx?ID=DOI1006-78-5</Url>
      <Description>DOI1006-78-5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Standard Document" ma:contentTypeID="0x010100EE95EE7DB3A482488E68FA4A7091999F00E3CA40866D74744A84C959E4B4CF181B" ma:contentTypeVersion="104" ma:contentTypeDescription="Create a new document." ma:contentTypeScope="" ma:versionID="882f2290ec6152e324ffe7d13c8c82b8">
  <xsd:schema xmlns:xsd="http://www.w3.org/2001/XMLSchema" xmlns:xs="http://www.w3.org/2001/XMLSchema" xmlns:p="http://schemas.microsoft.com/office/2006/metadata/properties" xmlns:ns2="4240f11c-4df2-4a37-9be1-bdf0d4dfc218" xmlns:ns3="fe73b3f6-a427-4a99-886e-da32c6de835d" xmlns:ns4="26707851-2300-44a1-a4f6-7b3a1532295f" xmlns:ns5="603f25e7-7e5f-4593-b1ce-df9d1cf8771a" targetNamespace="http://schemas.microsoft.com/office/2006/metadata/properties" ma:root="true" ma:fieldsID="20c86d5d45e47c915da44a290dcf63f2" ns2:_="" ns3:_="" ns4:_="" ns5:_="">
    <xsd:import namespace="4240f11c-4df2-4a37-9be1-bdf0d4dfc218"/>
    <xsd:import namespace="fe73b3f6-a427-4a99-886e-da32c6de835d"/>
    <xsd:import namespace="26707851-2300-44a1-a4f6-7b3a1532295f"/>
    <xsd:import namespace="603f25e7-7e5f-4593-b1ce-df9d1cf8771a"/>
    <xsd:element name="properties">
      <xsd:complexType>
        <xsd:sequence>
          <xsd:element name="documentManagement">
            <xsd:complexType>
              <xsd:all>
                <xsd:element ref="ns2:ECMX_SUMMARY" minOccurs="0"/>
                <xsd:element ref="ns3:c67668d6730c4bc2a26c654fc875ab99" minOccurs="0"/>
                <xsd:element ref="ns3:TaxCatchAll" minOccurs="0"/>
                <xsd:element ref="ns3:TaxCatchAllLabel" minOccurs="0"/>
                <xsd:element ref="ns3:o13d78bceb4b4178ab3c456bf4db706a" minOccurs="0"/>
                <xsd:element ref="ns3:na274824997947589a1bfdfb0b645b50" minOccurs="0"/>
                <xsd:element ref="ns3:kf1264ba1b22407abef15b09c01e8cf0" minOccurs="0"/>
                <xsd:element ref="ns3:b489bfe21c7249aba6a1ae186fa4e51c" minOccurs="0"/>
                <xsd:element ref="ns3:cbaf9fdaaf87475a8d0ae10d3e79318e" minOccurs="0"/>
                <xsd:element ref="ns2:ECMX_PUBLISHDATE" minOccurs="0"/>
                <xsd:element ref="ns2:ECMX_BUSINESSID" minOccurs="0"/>
                <xsd:element ref="ns2:ECMX_OPERATIONALID" minOccurs="0"/>
                <xsd:element ref="ns2:ECMX_ADDITIONALINFO" minOccurs="0"/>
                <xsd:element ref="ns3:ECMX_OWNER" minOccurs="0"/>
                <xsd:element ref="ns4:TaxKeywordTaxHTField" minOccurs="0"/>
                <xsd:element ref="ns4:_dlc_DocId" minOccurs="0"/>
                <xsd:element ref="ns4:_dlc_DocIdUrl" minOccurs="0"/>
                <xsd:element ref="ns4:_dlc_DocIdPersistId" minOccurs="0"/>
                <xsd:element ref="ns5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240f11c-4df2-4a37-9be1-bdf0d4dfc218" elementFormDefault="qualified">
    <xsd:import namespace="http://schemas.microsoft.com/office/2006/documentManagement/types"/>
    <xsd:import namespace="http://schemas.microsoft.com/office/infopath/2007/PartnerControls"/>
    <xsd:element name="ECMX_SUMMARY" ma:index="8" nillable="true" ma:displayName="Summary" ma:description="Short and distinct description of the document" ma:internalName="ECMX_SUMMARY">
      <xsd:simpleType>
        <xsd:restriction base="dms:Note">
          <xsd:maxLength value="255"/>
        </xsd:restriction>
      </xsd:simpleType>
    </xsd:element>
    <xsd:element name="ECMX_PUBLISHDATE" ma:index="23" nillable="true" ma:displayName="Publish Date" ma:description="Enter the date of publication or finalisation of this document" ma:format="DateOnly" ma:internalName="ECMX_PUBLISHDATE">
      <xsd:simpleType>
        <xsd:restriction base="dms:DateTime"/>
      </xsd:simpleType>
    </xsd:element>
    <xsd:element name="ECMX_BUSINESSID" ma:index="24" nillable="true" ma:displayName="Business ID" ma:description="Enter the business identifier of the document such as ECDC/IP/25" ma:internalName="ECMX_BUSINESSID">
      <xsd:simpleType>
        <xsd:restriction base="dms:Text">
          <xsd:maxLength value="255"/>
        </xsd:restriction>
      </xsd:simpleType>
    </xsd:element>
    <xsd:element name="ECMX_OPERATIONALID" ma:index="25" nillable="true" ma:displayName="Operational ID" ma:description="Enter the operational or workflow identifier such as 104.2.2.1" ma:internalName="ECMX_OPERATIONALID">
      <xsd:simpleType>
        <xsd:restriction base="dms:Text">
          <xsd:maxLength value="255"/>
        </xsd:restriction>
      </xsd:simpleType>
    </xsd:element>
    <xsd:element name="ECMX_ADDITIONALINFO" ma:index="26" nillable="true" ma:displayName="Additional Info" ma:description="Provide any additional notes or information about the document" ma:internalName="ECMX_ADDITIONALINFO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73b3f6-a427-4a99-886e-da32c6de835d" elementFormDefault="qualified">
    <xsd:import namespace="http://schemas.microsoft.com/office/2006/documentManagement/types"/>
    <xsd:import namespace="http://schemas.microsoft.com/office/infopath/2007/PartnerControls"/>
    <xsd:element name="c67668d6730c4bc2a26c654fc875ab99" ma:index="9" nillable="true" ma:taxonomy="true" ma:internalName="c67668d6730c4bc2a26c654fc875ab99" ma:taxonomyFieldName="ECMX_CATEGORYLABEL" ma:displayName="Category Label" ma:fieldId="{c67668d6-730c-4bc2-a26c-654fc875ab99}" ma:taxonomyMulti="true" ma:sspId="14c281f0-fdb2-43d6-8bd5-8268950107ba" ma:termSetId="c558570e-7e10-421a-aae8-97c91a6750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0" nillable="true" ma:displayName="Taxonomy Catch All Column" ma:hidden="true" ma:list="{109f4190-5e7a-4996-8ba4-e58d86340aee}" ma:internalName="TaxCatchAll" ma:showField="CatchAllData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1" nillable="true" ma:displayName="Taxonomy Catch All Column1" ma:hidden="true" ma:list="{109f4190-5e7a-4996-8ba4-e58d86340aee}" ma:internalName="TaxCatchAllLabel" ma:readOnly="true" ma:showField="CatchAllDataLabel" ma:web="26707851-2300-44a1-a4f6-7b3a1532295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13d78bceb4b4178ab3c456bf4db706a" ma:index="13" nillable="true" ma:taxonomy="true" ma:internalName="o13d78bceb4b4178ab3c456bf4db706a" ma:taxonomyFieldName="ECMX_DOCUMENTTYPE" ma:displayName="Document Type" ma:fieldId="{813d78bc-eb4b-4178-ab3c-456bf4db706a}" ma:sspId="14c281f0-fdb2-43d6-8bd5-8268950107ba" ma:termSetId="c389c416-3255-4b96-b67a-477bf9d78a2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a274824997947589a1bfdfb0b645b50" ma:index="15" nillable="true" ma:taxonomy="true" ma:internalName="na274824997947589a1bfdfb0b645b50" ma:taxonomyFieldName="ECMX_ENTITY" ma:displayName="Entity" ma:fieldId="{7a274824-9979-4758-9a1b-fdfb0b645b50}" ma:sspId="14c281f0-fdb2-43d6-8bd5-8268950107ba" ma:termSetId="642df4da-6b01-472d-8f33-07d3ed3a3ad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kf1264ba1b22407abef15b09c01e8cf0" ma:index="17" nillable="true" ma:taxonomy="true" ma:internalName="kf1264ba1b22407abef15b09c01e8cf0" ma:taxonomyFieldName="ECMX_DISEASEPATHOGEN" ma:displayName="Disease/Pathogen" ma:fieldId="{4f1264ba-1b22-407a-bef1-5b09c01e8cf0}" ma:sspId="14c281f0-fdb2-43d6-8bd5-8268950107ba" ma:termSetId="0299f09b-7697-48da-88c2-893786836ca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489bfe21c7249aba6a1ae186fa4e51c" ma:index="19" nillable="true" ma:taxonomy="true" ma:internalName="b489bfe21c7249aba6a1ae186fa4e51c" ma:taxonomyFieldName="ECMX_DOCUMENTSTATUS" ma:displayName="Document Status" ma:readOnly="false" ma:default="3;#Draft|bed60e9a-f1b8-4691-a7e2-534f78067ff3" ma:fieldId="{b489bfe2-1c72-49ab-a6a1-ae186fa4e51c}" ma:sspId="14c281f0-fdb2-43d6-8bd5-8268950107ba" ma:termSetId="142c0697-2f33-49ef-84e0-8a01165d72a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baf9fdaaf87475a8d0ae10d3e79318e" ma:index="21" nillable="true" ma:taxonomy="true" ma:internalName="cbaf9fdaaf87475a8d0ae10d3e79318e" ma:taxonomyFieldName="ECMX_LIFECYCLE" ma:displayName="Lifecycle" ma:readOnly="false" ma:default="4;#Active|50127695-0d4f-4ac1-ab93-ebc716c3e584" ma:fieldId="{cbaf9fda-af87-475a-8d0a-e10d3e79318e}" ma:sspId="14c281f0-fdb2-43d6-8bd5-8268950107ba" ma:termSetId="84fb9b37-c2b8-4969-9234-b37fe8170d9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ECMX_OWNER" ma:index="27" nillable="true" ma:displayName="Owner" ma:list="UserInfo" ma:SharePointGroup="0" ma:internalName="ECMX_OWNER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707851-2300-44a1-a4f6-7b3a1532295f" elementFormDefault="qualified">
    <xsd:import namespace="http://schemas.microsoft.com/office/2006/documentManagement/types"/>
    <xsd:import namespace="http://schemas.microsoft.com/office/infopath/2007/PartnerControls"/>
    <xsd:element name="TaxKeywordTaxHTField" ma:index="28" nillable="true" ma:taxonomy="true" ma:internalName="TaxKeywordTaxHTField" ma:taxonomyFieldName="TaxKeyword" ma:displayName="Enterprise Keywords" ma:fieldId="{23f27201-bee3-471e-b2e7-b64fd8b7ca38}" ma:taxonomyMulti="true" ma:sspId="14c281f0-fdb2-43d6-8bd5-8268950107ba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0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2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3f25e7-7e5f-4593-b1ce-df9d1cf8771a" elementFormDefault="qualified">
    <xsd:import namespace="http://schemas.microsoft.com/office/2006/documentManagement/types"/>
    <xsd:import namespace="http://schemas.microsoft.com/office/infopath/2007/PartnerControls"/>
    <xsd:element name="MediaServiceLocation" ma:index="33" nillable="true" ma:displayName="Location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5.xml><?xml version="1.0" encoding="utf-8"?>
<?mso-contentType ?>
<SharedContentType xmlns="Microsoft.SharePoint.Taxonomy.ContentTypeSync" SourceId="14c281f0-fdb2-43d6-8bd5-8268950107ba" ContentTypeId="0x010100EE95EE7DB3A482488E68FA4A7091999F" PreviousValue="false"/>
</file>

<file path=customXml/itemProps1.xml><?xml version="1.0" encoding="utf-8"?>
<ds:datastoreItem xmlns:ds="http://schemas.openxmlformats.org/officeDocument/2006/customXml" ds:itemID="{12C6006D-0315-439C-9BFB-C85185C42E3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98013DF-7568-4DE1-A15A-B72D0DA1D637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F5170F5-5281-46F2-9BAF-2FE9298FFA3D}">
  <ds:schemaRefs>
    <ds:schemaRef ds:uri="26707851-2300-44a1-a4f6-7b3a1532295f"/>
    <ds:schemaRef ds:uri="4240f11c-4df2-4a37-9be1-bdf0d4dfc218"/>
    <ds:schemaRef ds:uri="603f25e7-7e5f-4593-b1ce-df9d1cf8771a"/>
    <ds:schemaRef ds:uri="fe73b3f6-a427-4a99-886e-da32c6de835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4.xml><?xml version="1.0" encoding="utf-8"?>
<ds:datastoreItem xmlns:ds="http://schemas.openxmlformats.org/officeDocument/2006/customXml" ds:itemID="{175B41AE-C2A0-40F4-AA1D-AB1AF8F0EFBB}">
  <ds:schemaRefs>
    <ds:schemaRef ds:uri="http://schemas.microsoft.com/sharepoint/events"/>
  </ds:schemaRefs>
</ds:datastoreItem>
</file>

<file path=customXml/itemProps5.xml><?xml version="1.0" encoding="utf-8"?>
<ds:datastoreItem xmlns:ds="http://schemas.openxmlformats.org/officeDocument/2006/customXml" ds:itemID="{14CC736D-C52A-49B1-9691-0C15539C3006}">
  <ds:schemaRefs>
    <ds:schemaRef ds:uri="Microsoft.SharePoint.Taxonomy.ContentTypeSync"/>
  </ds:schemaRefs>
</ds:datastoreItem>
</file>

<file path=docMetadata/LabelInfo.xml><?xml version="1.0" encoding="utf-8"?>
<clbl:labelList xmlns:clbl="http://schemas.microsoft.com/office/2020/mipLabelMetadata">
  <clbl:label id="{e1ae1734-edf5-47c2-b34c-0d487d4ec322}" enabled="1" method="Privileged" siteId="{6ad73702-409c-4046-ae59-cc4bea33450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Application>Microsoft Office PowerPoint</Application>
  <PresentationFormat>Widescreen</PresentationFormat>
  <Slides>5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Theme_ECDC</vt:lpstr>
      <vt:lpstr>Reusable maps and graphs from ECDC Communicable Disease Threats Report  Week 17, 2023 </vt:lpstr>
      <vt:lpstr>Geographical distribution of cholera cases reported worldwide from May 2022 to April 2023</vt:lpstr>
      <vt:lpstr>Geographical distribution of cholera cases reported worldwide from February to April 2023</vt:lpstr>
      <vt:lpstr>Distribution of confirmed human cases of avian influenza A(H9N2) virus infection by year of onset and country, 1998 to 27 April 2023 (n=123)</vt:lpstr>
      <vt:lpstr>Distribution of confirmed human cases of avian influenza A(H9N2) virus infection by age and sex, 1998 to 27 April 2023 (n=123)</vt:lpstr>
    </vt:vector>
  </TitlesOfParts>
  <Manager>Thomas Mollet</Manager>
  <Company>ECDC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Reusable maps and graphs from ECDC Communicable Disease Threats Report – Week 5, 2019</dc:title>
  <dc:creator>ECDC</dc:creator>
  <cp:keywords/>
  <cp:revision>2</cp:revision>
  <cp:lastPrinted>2017-03-24T07:50:18Z</cp:lastPrinted>
  <dcterms:created xsi:type="dcterms:W3CDTF">2015-11-05T13:02:54Z</dcterms:created>
  <dcterms:modified xsi:type="dcterms:W3CDTF">2023-04-28T13:26:09Z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0x010100EE95EE7DB3A482488E68FA4A7091999F00E3CA40866D74744A84C959E4B4CF181B</vt:lpwstr>
  </property>
  <property fmtid="{D5CDD505-2E9C-101B-9397-08002B2CF9AE}" pid="3" name="_dlc_DocIdItemGuid">
    <vt:lpwstr>a311af70-8fd9-43d1-b016-5f826b7e5802</vt:lpwstr>
  </property>
  <property fmtid="{D5CDD505-2E9C-101B-9397-08002B2CF9AE}" pid="4" name="ECDC_Subject_does">
    <vt:lpwstr/>
  </property>
  <property fmtid="{D5CDD505-2E9C-101B-9397-08002B2CF9AE}" pid="5" name="DMS Product">
    <vt:lpwstr/>
  </property>
  <property fmtid="{D5CDD505-2E9C-101B-9397-08002B2CF9AE}" pid="6" name="TaxKeyword">
    <vt:lpwstr/>
  </property>
  <property fmtid="{D5CDD505-2E9C-101B-9397-08002B2CF9AE}" pid="7" name="ECDC_Target_audience">
    <vt:lpwstr/>
  </property>
  <property fmtid="{D5CDD505-2E9C-101B-9397-08002B2CF9AE}" pid="8" name="ECDC_DMS_Country">
    <vt:lpwstr/>
  </property>
  <property fmtid="{D5CDD505-2E9C-101B-9397-08002B2CF9AE}" pid="9" name="ECDC_DMS_Eurosurveillance_Document_Type">
    <vt:lpwstr/>
  </property>
  <property fmtid="{D5CDD505-2E9C-101B-9397-08002B2CF9AE}" pid="10" name="ECDC_DMS_MIS_Activity_code">
    <vt:lpwstr/>
  </property>
  <property fmtid="{D5CDD505-2E9C-101B-9397-08002B2CF9AE}" pid="11" name="ECDC_DMS_Organigramme">
    <vt:lpwstr>588;#Epidemic Intelligence and Emergency Operations|14e38dbb-bccc-4c34-ac2f-9f24d991c96d</vt:lpwstr>
  </property>
  <property fmtid="{D5CDD505-2E9C-101B-9397-08002B2CF9AE}" pid="12" name="ECDC_DMS_Project">
    <vt:lpwstr/>
  </property>
  <property fmtid="{D5CDD505-2E9C-101B-9397-08002B2CF9AE}" pid="13" name="ECDC_Subject_who">
    <vt:lpwstr/>
  </property>
  <property fmtid="{D5CDD505-2E9C-101B-9397-08002B2CF9AE}" pid="14" name="Meeting_x0020_Code">
    <vt:lpwstr/>
  </property>
  <property fmtid="{D5CDD505-2E9C-101B-9397-08002B2CF9AE}" pid="15" name="ECDC_Subject_what">
    <vt:lpwstr>124;#epidemic intelligence|ad1f1585-b938-4db1-992a-8af3e2bf831f</vt:lpwstr>
  </property>
  <property fmtid="{D5CDD505-2E9C-101B-9397-08002B2CF9AE}" pid="16" name="ECDC_DMS_Epidemic_Intelligence_Document_Type">
    <vt:lpwstr>955;#Non-Classified Epidemic Intelligence Document|bb56eead-3e33-469a-99c7-76d6f740793f</vt:lpwstr>
  </property>
  <property fmtid="{D5CDD505-2E9C-101B-9397-08002B2CF9AE}" pid="17" name="Meeting Code">
    <vt:lpwstr/>
  </property>
  <property fmtid="{D5CDD505-2E9C-101B-9397-08002B2CF9AE}" pid="18" name="ECDC_DMS_RestrictedAccess">
    <vt:lpwstr/>
  </property>
  <property fmtid="{D5CDD505-2E9C-101B-9397-08002B2CF9AE}" pid="19" name="_dlc_DocId">
    <vt:lpwstr>DOI1006-78-5</vt:lpwstr>
  </property>
  <property fmtid="{D5CDD505-2E9C-101B-9397-08002B2CF9AE}" pid="20" name="_dlc_DocIdPersistId">
    <vt:bool>false</vt:bool>
  </property>
  <property fmtid="{D5CDD505-2E9C-101B-9397-08002B2CF9AE}" pid="21" name="_dlc_DocIdUrl">
    <vt:lpwstr>http://dms.ecdcnet.europa.eu/sites/srs/eir/eieo/_layouts/15/DocIdRedir.aspx?ID=DOI1006-78-5, DOI1006-78-5</vt:lpwstr>
  </property>
  <property fmtid="{D5CDD505-2E9C-101B-9397-08002B2CF9AE}" pid="22" name="ECDC_DMS_Organization">
    <vt:lpwstr>588;#Epidemic Intelligence and Emergency Operations|14e38dbb-bccc-4c34-ac2f-9f24d991c96d</vt:lpwstr>
  </property>
  <property fmtid="{D5CDD505-2E9C-101B-9397-08002B2CF9AE}" pid="23" name="ECDC_DMS_Epi_and_Emergency_Document_Type">
    <vt:lpwstr>1624;#Non-Classified Epidemic Intelligence and Emergency Operations|37ea999c-e28f-4073-bd66-a51bd1b190b5</vt:lpwstr>
  </property>
  <property fmtid="{D5CDD505-2E9C-101B-9397-08002B2CF9AE}" pid="24" name="ArticulateGUID">
    <vt:lpwstr>174919CC-9E42-4C8E-8896-BED71589FA8F</vt:lpwstr>
  </property>
  <property fmtid="{D5CDD505-2E9C-101B-9397-08002B2CF9AE}" pid="25" name="ArticulatePath">
    <vt:lpwstr>http://dms.ecdcnet.europa.eu/sites/srs/eir/eieo/247duties/RUNNING CDTR-maps-graphs-week</vt:lpwstr>
  </property>
  <property fmtid="{D5CDD505-2E9C-101B-9397-08002B2CF9AE}" pid="26" name="ECMX_ENTITY">
    <vt:lpwstr>5;#ECDC|931345c4-86d9-4b39-a79a-5a8b0b90257f</vt:lpwstr>
  </property>
  <property fmtid="{D5CDD505-2E9C-101B-9397-08002B2CF9AE}" pid="27" name="ECMX_LIFECYCLE">
    <vt:lpwstr>4;#Active|50127695-0d4f-4ac1-ab93-ebc716c3e584</vt:lpwstr>
  </property>
  <property fmtid="{D5CDD505-2E9C-101B-9397-08002B2CF9AE}" pid="28" name="ECMX_DISEASEPATHOGEN">
    <vt:lpwstr/>
  </property>
  <property fmtid="{D5CDD505-2E9C-101B-9397-08002B2CF9AE}" pid="29" name="ECMX_DOCUMENTTYPE">
    <vt:lpwstr/>
  </property>
  <property fmtid="{D5CDD505-2E9C-101B-9397-08002B2CF9AE}" pid="30" name="ECMX_CATEGORYLABEL">
    <vt:lpwstr/>
  </property>
  <property fmtid="{D5CDD505-2E9C-101B-9397-08002B2CF9AE}" pid="31" name="ECMX_DOCUMENTSTATUS">
    <vt:lpwstr>3;#Draft|bed60e9a-f1b8-4691-a7e2-534f78067ff3</vt:lpwstr>
  </property>
  <property fmtid="{D5CDD505-2E9C-101B-9397-08002B2CF9AE}" pid="32" name="ClassificationContentMarkingHeaderText">
    <vt:lpwstr>ECDC NORMAL</vt:lpwstr>
  </property>
  <property fmtid="{D5CDD505-2E9C-101B-9397-08002B2CF9AE}" pid="33" name="lcf76f155ced4ddcb4097134ff3c332f">
    <vt:lpwstr/>
  </property>
  <property fmtid="{D5CDD505-2E9C-101B-9397-08002B2CF9AE}" pid="34" name="MediaServiceImageTags">
    <vt:lpwstr/>
  </property>
  <property fmtid="{D5CDD505-2E9C-101B-9397-08002B2CF9AE}" pid="35" name="SharedWithUsers">
    <vt:lpwstr>127;#Jeremy Duns;#199;#Editors;#197;#Anirban Dey</vt:lpwstr>
  </property>
</Properties>
</file>