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729" r:id="rId7"/>
  </p:sldMasterIdLst>
  <p:notesMasterIdLst>
    <p:notesMasterId r:id="rId18"/>
  </p:notesMasterIdLst>
  <p:handoutMasterIdLst>
    <p:handoutMasterId r:id="rId19"/>
  </p:handoutMasterIdLst>
  <p:sldIdLst>
    <p:sldId id="256" r:id="rId8"/>
    <p:sldId id="271" r:id="rId9"/>
    <p:sldId id="273" r:id="rId10"/>
    <p:sldId id="276" r:id="rId11"/>
    <p:sldId id="277" r:id="rId12"/>
    <p:sldId id="333" r:id="rId13"/>
    <p:sldId id="330" r:id="rId14"/>
    <p:sldId id="329" r:id="rId15"/>
    <p:sldId id="331" r:id="rId16"/>
    <p:sldId id="332" r:id="rId17"/>
  </p:sldIdLst>
  <p:sldSz cx="12192000" cy="6858000"/>
  <p:notesSz cx="7010400" cy="9296400"/>
  <p:custDataLst>
    <p:tags r:id="rId20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ED84-4610-4551-8A39-332667B2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8B392-517E-4CB5-865F-AA7C3960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873A-9E1B-4D55-91F1-B11A5AB4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3B801-931B-4ADF-8FFA-B634015A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DC038-7F8F-4BAC-B0BF-3622DB53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55BDF-1308-4547-95AD-873E82D4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7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138C-4B0C-473B-83F8-863EE9FE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2BE76-B9A9-4994-B515-2590DD4C6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F0188-5356-4FC2-986E-1B42F0D78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F93BC-D9E3-4AC7-AF9B-4C9D2F14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5CC18-BBE8-4F56-B3E6-54B9122B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F1E61-D039-4BC0-BDC7-86C63F60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01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F2B5-0ED2-4DF1-85EB-6B93B6CD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91F8D-C3F9-4A89-83F9-59084CA57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AB5D-F3AD-4B67-ADBC-FF1F21FF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087-CBFD-4AC1-9331-CE0C15B3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F4B3-BBC9-49FC-B0E3-C9F82224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385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40A1E-41F8-4D7E-9447-8D03ECF6B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D5330-8AEA-434C-9DCF-FE4E778D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05921-5F71-4AF8-8764-07EF495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62B2-EEAA-49C1-9169-B08F38A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85620-DA79-4D51-ADE6-568C2DD7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043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ight column"/>
          <p:cNvSpPr>
            <a:spLocks noGrp="1"/>
          </p:cNvSpPr>
          <p:nvPr>
            <p:ph sz="quarter" idx="14"/>
          </p:nvPr>
        </p:nvSpPr>
        <p:spPr>
          <a:xfrm>
            <a:off x="6516130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eft column"/>
          <p:cNvSpPr>
            <a:spLocks noGrp="1"/>
          </p:cNvSpPr>
          <p:nvPr>
            <p:ph sz="quarter" idx="15"/>
          </p:nvPr>
        </p:nvSpPr>
        <p:spPr>
          <a:xfrm>
            <a:off x="431999" y="1480586"/>
            <a:ext cx="5268432" cy="46900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8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2D52-EEDF-46FD-82FB-9962D67BE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1EEEE2-2AA9-4457-B3C9-0C64D546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928D-01A4-49F0-AA2B-AC0F7FD8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31499-E980-4447-B926-411EECF9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5D964-FAE4-49CA-B3BC-5ED7C76C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33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C090-799F-464A-BDCA-C182E8ADE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45FF-D809-4B73-AC6E-74FBBF635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3AACA-899D-483A-8078-735739779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3D1AC-7875-4119-AD1B-5F3B5273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6283A-D61C-46BB-84A2-EBA769F7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3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B9612-D426-4C1E-9362-9CAC459D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7EF-214F-4344-B737-CDE9FF40C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85897-1609-44EF-8937-2F0230E5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B841-CC95-4E36-9BF3-6C5C408C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B0896-EB89-4BE6-8C52-0E75B534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94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045B-2AB5-47D9-A5C8-61EB67C9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2CC83-34FA-4049-8875-7EB22C2A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9C14C-D0CB-46D6-961B-DF867C530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ABD53-33B8-45C0-91E3-D7381246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2FD2D-CA94-44CB-8936-55CEB2B7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8481D-970C-4C1D-9E7D-199B2B7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93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D773-5EE7-4330-92E4-4B727709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B01F4-D11B-488C-BC73-86471A1F9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6BF8F-0A59-449B-9A16-3AA00CF0B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EBC817-60FD-4EFA-BD9C-DC7E361CF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19BBF9-1414-4DE4-8A8B-B9D76D038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3976E-5F00-4720-9689-32FFEDBF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AC2F1-2A5B-4159-B2D4-AAEA12633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D7EF3-4466-47D6-BAB3-E69F748C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4F42-87BB-4BFF-8737-BEA4F25F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ED24F-DFF9-4650-A0E0-35BAC969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39100-4B86-4915-B433-4B625F40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11BED-4E98-4650-AC91-DC9DB469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2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1B14A-98D2-4B72-B2A8-1187355D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20CAB-3EE3-4D58-9144-E4D05ACF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9B635-35BD-4AEA-A7E8-1C478E2D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E128B-42FA-4D35-AF5C-87735087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17F16-2B79-4117-8B67-7A271605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68038-AC23-4CAE-ADE4-A985B8CBE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CEA2-F57A-45BA-9EAD-153B626F62F2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E54B-4096-4A18-826F-D0D1948A8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70BA-2D59-4EE5-9FB2-B145433A3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AEAEA-A738-47E3-9E8E-014D0E4B49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55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17,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37CEE4-8FEF-48F7-B8D9-2635AF22153C}"/>
              </a:ext>
            </a:extLst>
          </p:cNvPr>
          <p:cNvSpPr txBox="1">
            <a:spLocks/>
          </p:cNvSpPr>
          <p:nvPr/>
        </p:nvSpPr>
        <p:spPr>
          <a:xfrm>
            <a:off x="432000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Age and sex distribution of confirmed human cases with influenza A(H5N6) virus infection, </a:t>
            </a:r>
            <a:br>
              <a:rPr lang="en-GB" sz="1800" b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</a:br>
            <a:r>
              <a:rPr lang="en-GB" sz="1800" b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2014–2022, China and Laos (n=78)</a:t>
            </a:r>
            <a:endParaRPr lang="en-GB" sz="1800" b="0" dirty="0">
              <a:solidFill>
                <a:srgbClr val="000000">
                  <a:alpha val="100000"/>
                </a:srgbClr>
              </a:solidFill>
              <a:latin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7644C-D037-418E-B498-3FBEB6DB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4" y="1175658"/>
            <a:ext cx="7566211" cy="54358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290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98BA7-2B99-439B-B23B-A5220A54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0CD59E-4C7C-45E2-B5E3-0318972EE71F}"/>
              </a:ext>
            </a:extLst>
          </p:cNvPr>
          <p:cNvSpPr txBox="1">
            <a:spLocks/>
          </p:cNvSpPr>
          <p:nvPr/>
        </p:nvSpPr>
        <p:spPr>
          <a:xfrm>
            <a:off x="675066" y="223936"/>
            <a:ext cx="10354188" cy="95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cases worldwide, in </a:t>
            </a:r>
            <a:r>
              <a:rPr lang="en-GB" sz="1800" b="0" dirty="0"/>
              <a:t>accordance with the applied case definitions in the affected countries</a:t>
            </a: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, as of week 16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D5911559-E0FA-4E5C-A843-DE9343A4F82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814" y="1105747"/>
            <a:ext cx="11247120" cy="5074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90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7D69-3F56-4F80-BC93-610FF6BE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D2F0BF-DDB6-4441-9AF6-742F8373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COVID-19 deaths worldwide, as of week 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6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E3001486-D2CB-405A-BD3B-345292E9FBE8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32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C72A1-7496-42B4-96F0-66BAE112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D1C0A6-F9F7-4634-8AD2-5B8ECFBA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Distribution of laboratory-confirmed cases of COVID-19 in 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the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EU/EEA, as of week 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6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006685B-2C16-4A80-9B21-388A98905367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51560"/>
            <a:ext cx="11247120" cy="5074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0861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DAFF8-9D91-4D27-A281-A2C5F1B2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CC5D6C-AD29-41F3-87BC-1FFDD4D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Geographic distribution of 14-day cumulative number of reported COVID-19 cases </a:t>
            </a:r>
            <a:b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</a:b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per 100 000 population, worldwide, as of week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1</a:t>
            </a:r>
            <a:r>
              <a:rPr lang="en-GB"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6</a:t>
            </a:r>
            <a:r>
              <a:rPr sz="1800" b="0" i="0" u="none" cap="none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  <a:sym typeface="Tahoma"/>
              </a:rPr>
              <a:t> 2022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77D07FE2-1880-48DF-A445-BDCFFF39112F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960120"/>
            <a:ext cx="7772400" cy="548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860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E5BB-43B4-490D-92B8-0E70BB29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10" y="523066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Number of acute hepatitis cases of unknown aetiology in children aged 16 years or younger in EU/EAA countries, as of 29 April 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80E549-2587-4221-800A-B8453289B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21" y="1632759"/>
            <a:ext cx="6650517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1DA37A-44E5-4EB6-AB39-75F2FAA6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88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2AC7-ACF9-45BE-80E6-3B68E32C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01" y="246184"/>
            <a:ext cx="10354188" cy="920681"/>
          </a:xfrm>
        </p:spPr>
        <p:txBody>
          <a:bodyPr>
            <a:normAutofit/>
          </a:bodyPr>
          <a:lstStyle/>
          <a:p>
            <a:pPr algn="ctr"/>
            <a:r>
              <a:rPr lang="en-GB" sz="2800" b="0" dirty="0"/>
              <a:t>Geographical distribution of cholera cases reported worldwide from February to April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A9D709-69FF-454E-A410-47A478C78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45" y="1166865"/>
            <a:ext cx="6729910" cy="5200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47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EFA2-5429-4636-B7B4-630B1249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3" y="248010"/>
            <a:ext cx="10354188" cy="1154662"/>
          </a:xfrm>
        </p:spPr>
        <p:txBody>
          <a:bodyPr>
            <a:normAutofit/>
          </a:bodyPr>
          <a:lstStyle/>
          <a:p>
            <a:pPr algn="ctr"/>
            <a:r>
              <a:rPr lang="en-GB" sz="2800" b="0" dirty="0">
                <a:effectLst/>
              </a:rPr>
              <a:t>Geographical distribution of cholera cases reported worldwide </a:t>
            </a:r>
            <a:r>
              <a:rPr lang="en-GB" sz="2800" b="0" dirty="0"/>
              <a:t>as of April </a:t>
            </a:r>
            <a:r>
              <a:rPr lang="en-GB" sz="2800" b="0" dirty="0">
                <a:effectLst/>
              </a:rPr>
              <a:t>2022</a:t>
            </a:r>
            <a:endParaRPr lang="en-GB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091F-BA12-452F-81FF-20BE369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BD325-8A72-431B-9A4B-9971DC01F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91" y="1341114"/>
            <a:ext cx="6724218" cy="51959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70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2051F1-0524-4A81-9138-F2944B1ECB44}"/>
              </a:ext>
            </a:extLst>
          </p:cNvPr>
          <p:cNvSpPr txBox="1">
            <a:spLocks/>
          </p:cNvSpPr>
          <p:nvPr/>
        </p:nvSpPr>
        <p:spPr>
          <a:xfrm>
            <a:off x="431997" y="364900"/>
            <a:ext cx="10506513" cy="751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Distribution of confirmed human cases of avian influenza A(H5N6) virus infection by year of onset and country, </a:t>
            </a:r>
            <a:b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</a:br>
            <a:r>
              <a:rPr lang="en-GB" sz="1800" b="0" dirty="0">
                <a:solidFill>
                  <a:srgbClr val="000000">
                    <a:alpha val="100000"/>
                  </a:srgbClr>
                </a:solidFill>
                <a:latin typeface="Tahoma"/>
                <a:cs typeface="Tahoma"/>
              </a:rPr>
              <a:t>2014–2022 (n=78)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96DA2-D8E8-434E-9D33-DB6D3BF9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145" y="1432252"/>
            <a:ext cx="8622414" cy="4837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483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8013DF-7568-4DE1-A15A-B72D0DA1D637}">
  <ds:schemaRefs>
    <ds:schemaRef ds:uri="http://schemas.microsoft.com/sharepoint/v3"/>
    <ds:schemaRef ds:uri="http://schemas.microsoft.com/office/2006/documentManagement/types"/>
    <ds:schemaRef ds:uri="376727eb-354b-45e4-998d-f84ea079474e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d23a570b-d7a9-49ca-a34c-8afb8206b4bf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28703</TotalTime>
  <Words>239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Theme_ECDC</vt:lpstr>
      <vt:lpstr>Office Theme</vt:lpstr>
      <vt:lpstr>Reusable maps and graphs from ECDC Communicable Disease Threats Report  Week 17, 2022 </vt:lpstr>
      <vt:lpstr>PowerPoint Presentation</vt:lpstr>
      <vt:lpstr>Distribution of COVID-19 deaths worldwide, as of week 16 2022</vt:lpstr>
      <vt:lpstr>Distribution of laboratory-confirmed cases of COVID-19 in the EU/EEA, as of week 16 2022</vt:lpstr>
      <vt:lpstr>Geographic distribution of 14-day cumulative number of reported COVID-19 cases  per 100 000 population, worldwide, as of week 16 2022</vt:lpstr>
      <vt:lpstr>Number of acute hepatitis cases of unknown aetiology in children aged 16 years or younger in EU/EAA countries, as of 29 April 2022</vt:lpstr>
      <vt:lpstr>Geographical distribution of cholera cases reported worldwide from February to April 2022</vt:lpstr>
      <vt:lpstr>Geographical distribution of cholera cases reported worldwide as of April 2022</vt:lpstr>
      <vt:lpstr>PowerPoint Presentation</vt:lpstr>
      <vt:lpstr>PowerPoint Presentation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Jeremy Duns</cp:lastModifiedBy>
  <cp:revision>2211</cp:revision>
  <cp:lastPrinted>2017-03-24T07:50:18Z</cp:lastPrinted>
  <dcterms:created xsi:type="dcterms:W3CDTF">2015-11-05T13:02:54Z</dcterms:created>
  <dcterms:modified xsi:type="dcterms:W3CDTF">2022-04-29T11:41:30Z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