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Lst>
  <p:notesMasterIdLst>
    <p:notesMasterId r:id="rId17"/>
  </p:notesMasterIdLst>
  <p:handoutMasterIdLst>
    <p:handoutMasterId r:id="rId18"/>
  </p:handoutMasterIdLst>
  <p:sldIdLst>
    <p:sldId id="256" r:id="rId9"/>
    <p:sldId id="266" r:id="rId10"/>
    <p:sldId id="267" r:id="rId11"/>
    <p:sldId id="268" r:id="rId12"/>
    <p:sldId id="269" r:id="rId13"/>
    <p:sldId id="270" r:id="rId14"/>
    <p:sldId id="271" r:id="rId15"/>
    <p:sldId id="272" r:id="rId16"/>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13" d="100"/>
          <a:sy n="113" d="100"/>
        </p:scale>
        <p:origin x="1428"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9135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78787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03EB6DBE-270A-4802-82E6-D2E1551E77A0}" type="slidenum">
              <a:rPr lang="en-GB" altLang="en-US"/>
              <a:pPr>
                <a:defRPr/>
              </a:pPr>
              <a:t>‹#›</a:t>
            </a:fld>
            <a:endParaRPr lang="en-GB" altLang="en-US"/>
          </a:p>
        </p:txBody>
      </p:sp>
    </p:spTree>
    <p:extLst>
      <p:ext uri="{BB962C8B-B14F-4D97-AF65-F5344CB8AC3E}">
        <p14:creationId xmlns:p14="http://schemas.microsoft.com/office/powerpoint/2010/main" val="118382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userDrawn="1"/>
        </p:nvPicPr>
        <p:blipFill>
          <a:blip r:embed="rId2" cstate="print"/>
          <a:srcRect l="6698" b="51321"/>
          <a:stretch>
            <a:fillRect/>
          </a:stretch>
        </p:blipFill>
        <p:spPr bwMode="auto">
          <a:xfrm>
            <a:off x="0" y="3519577"/>
            <a:ext cx="8531526" cy="3338423"/>
          </a:xfrm>
          <a:prstGeom prst="rect">
            <a:avLst/>
          </a:prstGeom>
          <a:noFill/>
        </p:spPr>
      </p:pic>
      <p:pic>
        <p:nvPicPr>
          <p:cNvPr id="6" name="Picture 11" descr="Presentation_Template_Title_new"/>
          <p:cNvPicPr>
            <a:picLocks noChangeAspect="1" noChangeArrowheads="1"/>
          </p:cNvPicPr>
          <p:nvPr userDrawn="1"/>
        </p:nvPicPr>
        <p:blipFill>
          <a:blip r:embed="rId2" cstate="print"/>
          <a:srcRect l="88145" t="24822" b="51321"/>
          <a:stretch>
            <a:fillRect/>
          </a:stretch>
        </p:blipFill>
        <p:spPr bwMode="auto">
          <a:xfrm>
            <a:off x="8059946" y="5221857"/>
            <a:ext cx="1084054" cy="1636143"/>
          </a:xfrm>
          <a:prstGeom prst="rect">
            <a:avLst/>
          </a:prstGeom>
          <a:noFill/>
        </p:spPr>
      </p:pic>
    </p:spTree>
    <p:extLst>
      <p:ext uri="{BB962C8B-B14F-4D97-AF65-F5344CB8AC3E}">
        <p14:creationId xmlns:p14="http://schemas.microsoft.com/office/powerpoint/2010/main" val="390264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14.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 id="214748372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4" cstate="print"/>
          <a:srcRect t="45416"/>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p.gov.hk/en/guideline1_year/29/134/332.html" TargetMode="External"/><Relationship Id="rId2" Type="http://schemas.openxmlformats.org/officeDocument/2006/relationships/hyperlink" Target="http://www.who.int/influenza/human_animal_interface/Influenza_Summary_IRA_HA_interface_04_20_2017.pdf?ua=1"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14, 2018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 </a:t>
            </a:r>
            <a:endParaRPr lang="en-US" sz="1200" b="1" dirty="0" smtClean="0">
              <a:solidFill>
                <a:sysClr val="windowText" lastClr="000000"/>
              </a:solidFill>
              <a:ea typeface="Tahoma" panose="020B0604030504040204" pitchFamily="34" charset="0"/>
              <a:cs typeface="Tahoma" panose="020B0604030504040204" pitchFamily="34" charset="0"/>
            </a:endParaRPr>
          </a:p>
          <a:p>
            <a:r>
              <a:rPr lang="en-US" sz="1200" b="1" dirty="0" smtClean="0">
                <a:solidFill>
                  <a:sysClr val="windowText" lastClr="000000"/>
                </a:solidFill>
                <a:ea typeface="Tahoma" panose="020B0604030504040204" pitchFamily="34" charset="0"/>
                <a:cs typeface="Tahoma" panose="020B0604030504040204" pitchFamily="34" charset="0"/>
              </a:rPr>
              <a:t>January 2017– 3 April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4" name="Picture 3"/>
          <p:cNvPicPr>
            <a:picLocks noChangeAspect="1"/>
          </p:cNvPicPr>
          <p:nvPr/>
        </p:nvPicPr>
        <p:blipFill>
          <a:blip r:embed="rId2"/>
          <a:stretch>
            <a:fillRect/>
          </a:stretch>
        </p:blipFill>
        <p:spPr>
          <a:xfrm>
            <a:off x="590971" y="1004654"/>
            <a:ext cx="7761212" cy="4515421"/>
          </a:xfrm>
          <a:prstGeom prst="rect">
            <a:avLst/>
          </a:prstGeom>
        </p:spPr>
      </p:pic>
      <p:sp>
        <p:nvSpPr>
          <p:cNvPr id="5" name="TextBox 4"/>
          <p:cNvSpPr txBox="1"/>
          <p:nvPr/>
        </p:nvSpPr>
        <p:spPr>
          <a:xfrm>
            <a:off x="7772400" y="4123113"/>
            <a:ext cx="579783" cy="244682"/>
          </a:xfrm>
          <a:prstGeom prst="rect">
            <a:avLst/>
          </a:prstGeom>
          <a:noFill/>
        </p:spPr>
        <p:txBody>
          <a:bodyPr wrap="square" rtlCol="0">
            <a:spAutoFit/>
          </a:bodyPr>
          <a:lstStyle/>
          <a:p>
            <a:r>
              <a:rPr lang="en-GB" sz="1100" b="1" dirty="0" smtClean="0">
                <a:solidFill>
                  <a:schemeClr val="bg1">
                    <a:lumMod val="50000"/>
                  </a:schemeClr>
                </a:solidFill>
              </a:rPr>
              <a:t>*</a:t>
            </a:r>
            <a:endParaRPr lang="en-GB" sz="1100" b="1" dirty="0">
              <a:solidFill>
                <a:schemeClr val="bg1">
                  <a:lumMod val="50000"/>
                </a:schemeClr>
              </a:solidFill>
            </a:endParaRPr>
          </a:p>
        </p:txBody>
      </p:sp>
    </p:spTree>
    <p:extLst>
      <p:ext uri="{BB962C8B-B14F-4D97-AF65-F5344CB8AC3E}">
        <p14:creationId xmlns:p14="http://schemas.microsoft.com/office/powerpoint/2010/main" val="1591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431" y="287230"/>
            <a:ext cx="6860598" cy="2585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a:t>
            </a:r>
            <a:r>
              <a:rPr lang="en-GB" sz="1200" b="1" dirty="0" smtClean="0"/>
              <a:t>July 2017 – April 2018</a:t>
            </a:r>
            <a:endParaRPr lang="en-GB" sz="1200" b="1" dirty="0"/>
          </a:p>
        </p:txBody>
      </p:sp>
      <p:pic>
        <p:nvPicPr>
          <p:cNvPr id="4" name="Picture 3"/>
          <p:cNvPicPr>
            <a:picLocks noChangeAspect="1"/>
          </p:cNvPicPr>
          <p:nvPr/>
        </p:nvPicPr>
        <p:blipFill>
          <a:blip r:embed="rId2"/>
          <a:stretch>
            <a:fillRect/>
          </a:stretch>
        </p:blipFill>
        <p:spPr>
          <a:xfrm>
            <a:off x="1489817" y="631487"/>
            <a:ext cx="5758708" cy="5758708"/>
          </a:xfrm>
          <a:prstGeom prst="rect">
            <a:avLst/>
          </a:prstGeom>
        </p:spPr>
      </p:pic>
    </p:spTree>
    <p:extLst>
      <p:ext uri="{BB962C8B-B14F-4D97-AF65-F5344CB8AC3E}">
        <p14:creationId xmlns:p14="http://schemas.microsoft.com/office/powerpoint/2010/main" val="226838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24"/>
            <a:ext cx="8653463" cy="646331"/>
          </a:xfrm>
          <a:prstGeom prst="rect">
            <a:avLst/>
          </a:prstGeom>
        </p:spPr>
        <p:txBody>
          <a:bodyPr>
            <a:spAutoFit/>
          </a:bodyPr>
          <a:lstStyle/>
          <a:p>
            <a:pPr>
              <a:defRPr/>
            </a:pPr>
            <a:r>
              <a:rPr lang="en-GB" sz="2000" dirty="0">
                <a:solidFill>
                  <a:srgbClr val="69AE23"/>
                </a:solidFill>
                <a:latin typeface="Calibri" pitchFamily="34" charset="0"/>
                <a:cs typeface="Calibri" pitchFamily="34" charset="0"/>
              </a:rPr>
              <a:t>Distribution of confirmed cases of A(H7N9) by first available </a:t>
            </a:r>
            <a:r>
              <a:rPr lang="en-GB" sz="2000" dirty="0" smtClean="0">
                <a:solidFill>
                  <a:srgbClr val="69AE23"/>
                </a:solidFill>
                <a:latin typeface="Calibri" pitchFamily="34" charset="0"/>
                <a:cs typeface="Calibri" pitchFamily="34" charset="0"/>
              </a:rPr>
              <a:t>month* </a:t>
            </a:r>
          </a:p>
          <a:p>
            <a:pPr>
              <a:defRPr/>
            </a:pPr>
            <a:r>
              <a:rPr lang="en-GB" sz="2000" dirty="0" smtClean="0">
                <a:solidFill>
                  <a:srgbClr val="69AE23"/>
                </a:solidFill>
                <a:latin typeface="Calibri" pitchFamily="34" charset="0"/>
                <a:cs typeface="Calibri" pitchFamily="34" charset="0"/>
              </a:rPr>
              <a:t>February </a:t>
            </a:r>
            <a:r>
              <a:rPr lang="en-GB" sz="2000" dirty="0">
                <a:solidFill>
                  <a:srgbClr val="69AE23"/>
                </a:solidFill>
                <a:latin typeface="Calibri" pitchFamily="34" charset="0"/>
                <a:cs typeface="Calibri" pitchFamily="34" charset="0"/>
              </a:rPr>
              <a:t>2013 – </a:t>
            </a:r>
            <a:r>
              <a:rPr lang="en-GB" sz="2000" dirty="0" smtClean="0">
                <a:solidFill>
                  <a:srgbClr val="69AE23"/>
                </a:solidFill>
                <a:latin typeface="Calibri" pitchFamily="34" charset="0"/>
                <a:cs typeface="Calibri" pitchFamily="34" charset="0"/>
              </a:rPr>
              <a:t>31 March 2018 (n= 1 567)</a:t>
            </a:r>
            <a:endParaRPr lang="en-GB" sz="2000" dirty="0">
              <a:solidFill>
                <a:srgbClr val="69AE23"/>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3934" y="1009055"/>
            <a:ext cx="8828615" cy="5179725"/>
          </a:xfrm>
          <a:prstGeom prst="rect">
            <a:avLst/>
          </a:prstGeom>
        </p:spPr>
      </p:pic>
      <p:pic>
        <p:nvPicPr>
          <p:cNvPr id="5" name="Picture 4"/>
          <p:cNvPicPr>
            <a:picLocks noChangeAspect="1"/>
          </p:cNvPicPr>
          <p:nvPr/>
        </p:nvPicPr>
        <p:blipFill>
          <a:blip r:embed="rId3"/>
          <a:stretch>
            <a:fillRect/>
          </a:stretch>
        </p:blipFill>
        <p:spPr>
          <a:xfrm>
            <a:off x="296334" y="1161455"/>
            <a:ext cx="8828615" cy="5179725"/>
          </a:xfrm>
          <a:prstGeom prst="rect">
            <a:avLst/>
          </a:prstGeom>
        </p:spPr>
      </p:pic>
    </p:spTree>
    <p:extLst>
      <p:ext uri="{BB962C8B-B14F-4D97-AF65-F5344CB8AC3E}">
        <p14:creationId xmlns:p14="http://schemas.microsoft.com/office/powerpoint/2010/main" val="627666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646331"/>
          </a:xfrm>
          <a:prstGeom prst="rect">
            <a:avLst/>
          </a:prstGeom>
        </p:spPr>
        <p:txBody>
          <a:bodyPr>
            <a:spAutoFit/>
          </a:bodyPr>
          <a:lstStyle/>
          <a:p>
            <a:pPr>
              <a:defRPr/>
            </a:pPr>
            <a:r>
              <a:rPr lang="en-GB" sz="2000" dirty="0">
                <a:solidFill>
                  <a:srgbClr val="69AE23"/>
                </a:solidFill>
                <a:latin typeface="Calibri" pitchFamily="34" charset="0"/>
                <a:cs typeface="Calibri" pitchFamily="34" charset="0"/>
              </a:rPr>
              <a:t>Distribution of confirmed cases of A(H7N9) by first available month, </a:t>
            </a:r>
            <a:endParaRPr lang="en-GB" sz="2000" dirty="0" smtClean="0">
              <a:solidFill>
                <a:srgbClr val="69AE23"/>
              </a:solidFill>
              <a:latin typeface="Calibri" pitchFamily="34" charset="0"/>
              <a:cs typeface="Calibri" pitchFamily="34" charset="0"/>
            </a:endParaRPr>
          </a:p>
          <a:p>
            <a:pPr>
              <a:defRPr/>
            </a:pPr>
            <a:r>
              <a:rPr lang="en-GB" sz="2000" dirty="0" smtClean="0">
                <a:solidFill>
                  <a:srgbClr val="69AE23"/>
                </a:solidFill>
                <a:latin typeface="Calibri" pitchFamily="34" charset="0"/>
                <a:cs typeface="Calibri" pitchFamily="34" charset="0"/>
              </a:rPr>
              <a:t>February </a:t>
            </a:r>
            <a:r>
              <a:rPr lang="en-GB" sz="2000" dirty="0">
                <a:solidFill>
                  <a:srgbClr val="69AE23"/>
                </a:solidFill>
                <a:latin typeface="Calibri" pitchFamily="34" charset="0"/>
                <a:cs typeface="Calibri" pitchFamily="34" charset="0"/>
              </a:rPr>
              <a:t>2013 to </a:t>
            </a:r>
            <a:r>
              <a:rPr lang="en-GB" sz="2000" dirty="0" smtClean="0">
                <a:solidFill>
                  <a:srgbClr val="69AE23"/>
                </a:solidFill>
                <a:latin typeface="Calibri" pitchFamily="34" charset="0"/>
                <a:cs typeface="Calibri" pitchFamily="34" charset="0"/>
              </a:rPr>
              <a:t>31 March 2018 </a:t>
            </a:r>
            <a:endParaRPr lang="en-GB" sz="2000" dirty="0">
              <a:solidFill>
                <a:srgbClr val="69AE23"/>
              </a:solidFill>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71781"/>
            <a:ext cx="7952975" cy="5696712"/>
          </a:xfrm>
          <a:prstGeom prst="rect">
            <a:avLst/>
          </a:prstGeom>
        </p:spPr>
      </p:pic>
    </p:spTree>
    <p:extLst>
      <p:ext uri="{BB962C8B-B14F-4D97-AF65-F5344CB8AC3E}">
        <p14:creationId xmlns:p14="http://schemas.microsoft.com/office/powerpoint/2010/main" val="131749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2700" y="1251227"/>
            <a:ext cx="9185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altLang="ko-KR" sz="2000" dirty="0">
                <a:solidFill>
                  <a:srgbClr val="69AE23"/>
                </a:solidFill>
                <a:latin typeface="Calibri" pitchFamily="34" charset="0"/>
                <a:cs typeface="Calibri" pitchFamily="34" charset="0"/>
              </a:rPr>
              <a:t>Number of reported cases and fatalities due to A(H7N9) infection </a:t>
            </a:r>
          </a:p>
        </p:txBody>
      </p:sp>
      <p:sp>
        <p:nvSpPr>
          <p:cNvPr id="7171" name="TextBox 1"/>
          <p:cNvSpPr txBox="1">
            <a:spLocks noChangeArrowheads="1"/>
          </p:cNvSpPr>
          <p:nvPr/>
        </p:nvSpPr>
        <p:spPr bwMode="auto">
          <a:xfrm>
            <a:off x="12700" y="5347252"/>
            <a:ext cx="8763000" cy="111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dirty="0"/>
              <a:t>Source: WHO and Hong Kong Centre for Health Protection</a:t>
            </a:r>
          </a:p>
          <a:p>
            <a:r>
              <a:rPr lang="en-GB" altLang="en-US" sz="1200" dirty="0">
                <a:hlinkClick r:id="rId2"/>
              </a:rPr>
              <a:t>http://www.who.int/influenza/human_animal_interface/Influenza_Summary_IRA_HA_interface_04_20_2017.pdf?ua=1</a:t>
            </a:r>
            <a:endParaRPr lang="en-GB" altLang="en-US" sz="1200" dirty="0"/>
          </a:p>
          <a:p>
            <a:r>
              <a:rPr lang="en-GB" altLang="en-US" sz="1200" dirty="0">
                <a:hlinkClick r:id="rId3"/>
              </a:rPr>
              <a:t>http://www.chp.gov.hk/en/guideline1_year/29/134/332.html</a:t>
            </a:r>
            <a:r>
              <a:rPr lang="en-GB" altLang="en-US" sz="1200" dirty="0"/>
              <a:t>  </a:t>
            </a:r>
            <a:endParaRPr lang="en-GB" altLang="en-US" sz="1200" dirty="0" smtClean="0"/>
          </a:p>
          <a:p>
            <a:r>
              <a:rPr lang="en-GB" altLang="ko-KR" sz="1200" dirty="0" smtClean="0">
                <a:solidFill>
                  <a:srgbClr val="000000"/>
                </a:solidFill>
                <a:latin typeface="Tahoma" panose="020B0604030504040204" pitchFamily="34" charset="0"/>
                <a:ea typeface="Batang" panose="02030600000101010101" pitchFamily="18" charset="-127"/>
                <a:cs typeface="Tahoma" panose="020B0604030504040204" pitchFamily="34" charset="0"/>
              </a:rPr>
              <a:t>*</a:t>
            </a:r>
            <a:r>
              <a:rPr lang="en-GB" altLang="ko-KR" sz="1200" dirty="0">
                <a:solidFill>
                  <a:srgbClr val="000000"/>
                </a:solidFill>
                <a:latin typeface="Tahoma" panose="020B0604030504040204" pitchFamily="34" charset="0"/>
                <a:ea typeface="Batang" panose="02030600000101010101" pitchFamily="18" charset="-127"/>
                <a:cs typeface="Tahoma" panose="020B0604030504040204" pitchFamily="34" charset="0"/>
              </a:rPr>
              <a:t>The estimates in the table are based on the information available at the time of notification. Therefore, CFR may be affected by completeness of information about outcome at time of notification.</a:t>
            </a:r>
            <a:endParaRPr lang="en-GB" altLang="ko-KR" sz="3600" dirty="0"/>
          </a:p>
          <a:p>
            <a:endParaRPr lang="en-GB" altLang="en-US" sz="1200" dirty="0"/>
          </a:p>
        </p:txBody>
      </p:sp>
      <p:graphicFrame>
        <p:nvGraphicFramePr>
          <p:cNvPr id="2" name="Table 1"/>
          <p:cNvGraphicFramePr>
            <a:graphicFrameLocks noGrp="1"/>
          </p:cNvGraphicFramePr>
          <p:nvPr>
            <p:extLst/>
          </p:nvPr>
        </p:nvGraphicFramePr>
        <p:xfrm>
          <a:off x="176464" y="2245896"/>
          <a:ext cx="8673850" cy="2183322"/>
        </p:xfrm>
        <a:graphic>
          <a:graphicData uri="http://schemas.openxmlformats.org/drawingml/2006/table">
            <a:tbl>
              <a:tblPr/>
              <a:tblGrid>
                <a:gridCol w="1256646">
                  <a:extLst>
                    <a:ext uri="{9D8B030D-6E8A-4147-A177-3AD203B41FA5}">
                      <a16:colId xmlns:a16="http://schemas.microsoft.com/office/drawing/2014/main" val="20000"/>
                    </a:ext>
                  </a:extLst>
                </a:gridCol>
                <a:gridCol w="1136965">
                  <a:extLst>
                    <a:ext uri="{9D8B030D-6E8A-4147-A177-3AD203B41FA5}">
                      <a16:colId xmlns:a16="http://schemas.microsoft.com/office/drawing/2014/main" val="20001"/>
                    </a:ext>
                  </a:extLst>
                </a:gridCol>
                <a:gridCol w="996341">
                  <a:extLst>
                    <a:ext uri="{9D8B030D-6E8A-4147-A177-3AD203B41FA5}">
                      <a16:colId xmlns:a16="http://schemas.microsoft.com/office/drawing/2014/main" val="20002"/>
                    </a:ext>
                  </a:extLst>
                </a:gridCol>
                <a:gridCol w="996341">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gridCol w="1089093">
                  <a:extLst>
                    <a:ext uri="{9D8B030D-6E8A-4147-A177-3AD203B41FA5}">
                      <a16:colId xmlns:a16="http://schemas.microsoft.com/office/drawing/2014/main" val="20005"/>
                    </a:ext>
                  </a:extLst>
                </a:gridCol>
                <a:gridCol w="1089093">
                  <a:extLst>
                    <a:ext uri="{9D8B030D-6E8A-4147-A177-3AD203B41FA5}">
                      <a16:colId xmlns:a16="http://schemas.microsoft.com/office/drawing/2014/main" val="20006"/>
                    </a:ext>
                  </a:extLst>
                </a:gridCol>
                <a:gridCol w="1148934">
                  <a:extLst>
                    <a:ext uri="{9D8B030D-6E8A-4147-A177-3AD203B41FA5}">
                      <a16:colId xmlns:a16="http://schemas.microsoft.com/office/drawing/2014/main" val="20007"/>
                    </a:ext>
                  </a:extLst>
                </a:gridCol>
              </a:tblGrid>
              <a:tr h="1016373">
                <a:tc>
                  <a:txBody>
                    <a:bodyPr/>
                    <a:lstStyle/>
                    <a:p>
                      <a:pPr algn="l" rtl="0" fontAlgn="ctr"/>
                      <a:r>
                        <a:rPr lang="en-GB" sz="1100" b="1" i="0" u="none" strike="noStrike" dirty="0">
                          <a:solidFill>
                            <a:srgbClr val="000000"/>
                          </a:solidFill>
                          <a:effectLst/>
                          <a:latin typeface="Tahoma" panose="020B0604030504040204" pitchFamily="34" charset="0"/>
                        </a:rPr>
                        <a:t> </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First wave (02/2013–09/2013)</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Second wave (10/2013–09/2014)</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Third wave (10/2014–09/2015)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Fourth wave (09/2015–09/2016)</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Fifth wave (10/2016 - 09/2017)</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Sixth wave (10/2017 - current date)</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Cumulative number of cases </a:t>
                      </a:r>
                    </a:p>
                  </a:txBody>
                  <a:tcPr marL="0" marR="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388983">
                <a:tc>
                  <a:txBody>
                    <a:bodyPr/>
                    <a:lstStyle/>
                    <a:p>
                      <a:pPr algn="l" rtl="0" fontAlgn="ctr"/>
                      <a:r>
                        <a:rPr lang="en-GB" sz="1700" b="1" i="0" u="none" strike="noStrike">
                          <a:solidFill>
                            <a:srgbClr val="000000"/>
                          </a:solidFill>
                          <a:effectLst/>
                          <a:latin typeface="Tahoma" panose="020B0604030504040204" pitchFamily="34" charset="0"/>
                        </a:rPr>
                        <a:t>Cases</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135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320</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223</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120</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766</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3</a:t>
                      </a:r>
                      <a:endParaRPr lang="en-GB" sz="1700" b="0" i="0" u="none" strike="noStrike" dirty="0">
                        <a:solidFill>
                          <a:srgbClr val="000000"/>
                        </a:solidFill>
                        <a:effectLst/>
                        <a:latin typeface="Tahoma" panose="020B0604030504040204" pitchFamily="34" charset="0"/>
                      </a:endParaRP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1567</a:t>
                      </a:r>
                      <a:endParaRPr lang="en-GB" sz="1700" b="0" i="0" u="none" strike="noStrike" dirty="0">
                        <a:solidFill>
                          <a:srgbClr val="000000"/>
                        </a:solidFill>
                        <a:effectLst/>
                        <a:latin typeface="Tahoma" panose="020B0604030504040204" pitchFamily="34" charset="0"/>
                      </a:endParaRPr>
                    </a:p>
                  </a:txBody>
                  <a:tcPr marL="0" marR="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1"/>
                  </a:ext>
                </a:extLst>
              </a:tr>
              <a:tr h="388983">
                <a:tc>
                  <a:txBody>
                    <a:bodyPr/>
                    <a:lstStyle/>
                    <a:p>
                      <a:pPr algn="l" rtl="0" fontAlgn="ctr"/>
                      <a:r>
                        <a:rPr lang="en-GB" sz="1700" b="1" i="0" u="none" strike="noStrike">
                          <a:solidFill>
                            <a:srgbClr val="000000"/>
                          </a:solidFill>
                          <a:effectLst/>
                          <a:latin typeface="Tahoma" panose="020B0604030504040204" pitchFamily="34" charset="0"/>
                        </a:rPr>
                        <a:t>Deaths*</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43</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134</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98</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248</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a:solidFill>
                            <a:srgbClr val="000000"/>
                          </a:solidFill>
                          <a:effectLst/>
                          <a:latin typeface="Tahoma" panose="020B0604030504040204" pitchFamily="34" charset="0"/>
                        </a:rPr>
                        <a:t>1</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569</a:t>
                      </a:r>
                      <a:endParaRPr lang="en-GB" sz="1700" b="0" i="0" u="none" strike="noStrike" dirty="0">
                        <a:solidFill>
                          <a:srgbClr val="000000"/>
                        </a:solidFill>
                        <a:effectLst/>
                        <a:latin typeface="Tahoma" panose="020B0604030504040204" pitchFamily="34" charset="0"/>
                      </a:endParaRPr>
                    </a:p>
                  </a:txBody>
                  <a:tcPr marL="0" marR="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88983">
                <a:tc>
                  <a:txBody>
                    <a:bodyPr/>
                    <a:lstStyle/>
                    <a:p>
                      <a:pPr algn="l" rtl="0" fontAlgn="ctr"/>
                      <a:r>
                        <a:rPr lang="en-GB" sz="1700" b="1" i="0" u="none" strike="noStrike">
                          <a:solidFill>
                            <a:srgbClr val="000000"/>
                          </a:solidFill>
                          <a:effectLst/>
                          <a:latin typeface="Tahoma" panose="020B0604030504040204" pitchFamily="34" charset="0"/>
                        </a:rPr>
                        <a:t>CFR (%)</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32%</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42%</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44%</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38%</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32%</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33%</a:t>
                      </a:r>
                      <a:endParaRPr lang="en-GB" sz="1700" b="0" i="0" u="none" strike="noStrike" dirty="0">
                        <a:solidFill>
                          <a:srgbClr val="000000"/>
                        </a:solidFill>
                        <a:effectLst/>
                        <a:latin typeface="Tahoma" panose="020B0604030504040204" pitchFamily="34" charset="0"/>
                      </a:endParaRP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a:solidFill>
                            <a:srgbClr val="000000"/>
                          </a:solidFill>
                          <a:effectLst/>
                          <a:latin typeface="Tahoma" panose="020B0604030504040204" pitchFamily="34" charset="0"/>
                        </a:rPr>
                        <a:t>36%</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322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549" y="315709"/>
            <a:ext cx="5806868" cy="923330"/>
          </a:xfrm>
          <a:prstGeom prst="rect">
            <a:avLst/>
          </a:prstGeom>
        </p:spPr>
        <p:txBody>
          <a:bodyPr wrap="square">
            <a:spAutoFit/>
          </a:bodyPr>
          <a:lstStyle/>
          <a:p>
            <a:r>
              <a:rPr lang="en-GB" sz="2000" dirty="0">
                <a:solidFill>
                  <a:srgbClr val="69AE23"/>
                </a:solidFill>
                <a:latin typeface="Calibri" pitchFamily="34" charset="0"/>
                <a:cs typeface="Calibri" pitchFamily="34" charset="0"/>
              </a:rPr>
              <a:t>Distribution of confirmed cases of MERS-</a:t>
            </a:r>
            <a:r>
              <a:rPr lang="en-GB" sz="2000" dirty="0" err="1">
                <a:solidFill>
                  <a:srgbClr val="69AE23"/>
                </a:solidFill>
                <a:latin typeface="Calibri" pitchFamily="34" charset="0"/>
                <a:cs typeface="Calibri" pitchFamily="34" charset="0"/>
              </a:rPr>
              <a:t>CoV</a:t>
            </a:r>
            <a:r>
              <a:rPr lang="en-GB" sz="2000" dirty="0">
                <a:solidFill>
                  <a:srgbClr val="69AE23"/>
                </a:solidFill>
                <a:latin typeface="Calibri" pitchFamily="34" charset="0"/>
                <a:cs typeface="Calibri" pitchFamily="34" charset="0"/>
              </a:rPr>
              <a:t> by country of probable infection and country of report from March 2012 and as of 31 March 2018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49" y="1413858"/>
            <a:ext cx="7351709" cy="4240763"/>
          </a:xfrm>
          <a:prstGeom prst="rect">
            <a:avLst/>
          </a:prstGeom>
        </p:spPr>
      </p:pic>
    </p:spTree>
    <p:extLst>
      <p:ext uri="{BB962C8B-B14F-4D97-AF65-F5344CB8AC3E}">
        <p14:creationId xmlns:p14="http://schemas.microsoft.com/office/powerpoint/2010/main" val="106276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854" y="336703"/>
            <a:ext cx="5806868" cy="923330"/>
          </a:xfrm>
          <a:prstGeom prst="rect">
            <a:avLst/>
          </a:prstGeom>
        </p:spPr>
        <p:txBody>
          <a:bodyPr wrap="square">
            <a:spAutoFit/>
          </a:bodyPr>
          <a:lstStyle/>
          <a:p>
            <a:r>
              <a:rPr lang="en-GB" sz="2000" dirty="0">
                <a:solidFill>
                  <a:srgbClr val="69AE23"/>
                </a:solidFill>
                <a:latin typeface="Calibri" pitchFamily="34" charset="0"/>
                <a:cs typeface="Calibri" pitchFamily="34" charset="0"/>
              </a:rPr>
              <a:t>Distribution of confirmed cases of MERS-</a:t>
            </a:r>
            <a:r>
              <a:rPr lang="en-GB" sz="2000" dirty="0" err="1">
                <a:solidFill>
                  <a:srgbClr val="69AE23"/>
                </a:solidFill>
                <a:latin typeface="Calibri" pitchFamily="34" charset="0"/>
                <a:cs typeface="Calibri" pitchFamily="34" charset="0"/>
              </a:rPr>
              <a:t>CoV</a:t>
            </a:r>
            <a:r>
              <a:rPr lang="en-GB" sz="2000" dirty="0">
                <a:solidFill>
                  <a:srgbClr val="69AE23"/>
                </a:solidFill>
                <a:latin typeface="Calibri" pitchFamily="34" charset="0"/>
                <a:cs typeface="Calibri" pitchFamily="34" charset="0"/>
              </a:rPr>
              <a:t> by first available month and region,  from March 2012 and as of 31 March 2018</a:t>
            </a:r>
          </a:p>
        </p:txBody>
      </p:sp>
      <p:pic>
        <p:nvPicPr>
          <p:cNvPr id="2" name="Picture 1"/>
          <p:cNvPicPr>
            <a:picLocks noChangeAspect="1"/>
          </p:cNvPicPr>
          <p:nvPr/>
        </p:nvPicPr>
        <p:blipFill>
          <a:blip r:embed="rId2"/>
          <a:stretch>
            <a:fillRect/>
          </a:stretch>
        </p:blipFill>
        <p:spPr>
          <a:xfrm>
            <a:off x="363894" y="1618268"/>
            <a:ext cx="6830008" cy="3992563"/>
          </a:xfrm>
          <a:prstGeom prst="rect">
            <a:avLst/>
          </a:prstGeom>
        </p:spPr>
      </p:pic>
    </p:spTree>
    <p:extLst>
      <p:ext uri="{BB962C8B-B14F-4D97-AF65-F5344CB8AC3E}">
        <p14:creationId xmlns:p14="http://schemas.microsoft.com/office/powerpoint/2010/main" val="4198562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d23a570b-d7a9-49ca-a34c-8afb8206b4bf"/>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376727eb-354b-45e4-998d-f84ea079474e"/>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16788</TotalTime>
  <Words>280</Words>
  <Application>Microsoft Office PowerPoint</Application>
  <PresentationFormat>On-screen Show (4:3)</PresentationFormat>
  <Paragraphs>50</Paragraphs>
  <Slides>8</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Batang</vt:lpstr>
      <vt:lpstr>Calibri</vt:lpstr>
      <vt:lpstr>Tahoma</vt:lpstr>
      <vt:lpstr>Times</vt:lpstr>
      <vt:lpstr>Wingdings</vt:lpstr>
      <vt:lpstr>ECDC_PowerPoint_Template_2009_rev_1_2</vt:lpstr>
      <vt:lpstr>5_ECDC_PowerPoint_Template_2009_rev_1_2</vt:lpstr>
      <vt:lpstr>ECDC_PowerPoint_Template_2009_rev_1_1</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ECDC</dc:creator>
  <cp:keywords/>
  <cp:lastModifiedBy>Editors' Office</cp:lastModifiedBy>
  <cp:revision>1147</cp:revision>
  <cp:lastPrinted>2017-03-24T07:50:18Z</cp:lastPrinted>
  <dcterms:created xsi:type="dcterms:W3CDTF">2015-11-05T13:02:54Z</dcterms:created>
  <dcterms:modified xsi:type="dcterms:W3CDTF">2018-04-06T13:01:51Z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