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5"/>
  </p:notesMasterIdLst>
  <p:handoutMasterIdLst>
    <p:handoutMasterId r:id="rId16"/>
  </p:handoutMasterIdLst>
  <p:sldIdLst>
    <p:sldId id="256" r:id="rId7"/>
    <p:sldId id="302" r:id="rId8"/>
    <p:sldId id="303" r:id="rId9"/>
    <p:sldId id="300" r:id="rId10"/>
    <p:sldId id="306" r:id="rId11"/>
    <p:sldId id="267" r:id="rId12"/>
    <p:sldId id="280" r:id="rId13"/>
    <p:sldId id="268" r:id="rId14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1026" autoAdjust="0"/>
  </p:normalViewPr>
  <p:slideViewPr>
    <p:cSldViewPr snapToGrid="0">
      <p:cViewPr varScale="1">
        <p:scale>
          <a:sx n="67" d="100"/>
          <a:sy n="67" d="100"/>
        </p:scale>
        <p:origin x="10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2020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13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20/03/2020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12, 2020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302" y="56035"/>
            <a:ext cx="7828430" cy="9517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1800" dirty="0"/>
              <a:t>Geographical distribution of COVID-19 cases </a:t>
            </a:r>
            <a:r>
              <a:rPr lang="en-GB" sz="1800" dirty="0" smtClean="0"/>
              <a:t>(in accordance with the </a:t>
            </a:r>
            <a:r>
              <a:rPr lang="en-GB" sz="1800" dirty="0"/>
              <a:t>applied case definition in the country), as of </a:t>
            </a:r>
            <a:r>
              <a:rPr lang="en-GB" sz="1800" dirty="0" smtClean="0"/>
              <a:t>20 March </a:t>
            </a:r>
            <a:r>
              <a:rPr lang="en-GB" sz="1800" dirty="0"/>
              <a:t>2020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3"/>
          <a:stretch/>
        </p:blipFill>
        <p:spPr>
          <a:xfrm>
            <a:off x="1327002" y="1007757"/>
            <a:ext cx="9252808" cy="52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20" y="214865"/>
            <a:ext cx="9581640" cy="951722"/>
          </a:xfrm>
        </p:spPr>
        <p:txBody>
          <a:bodyPr>
            <a:noAutofit/>
          </a:bodyPr>
          <a:lstStyle/>
          <a:p>
            <a:pPr algn="ctr"/>
            <a:r>
              <a:rPr lang="en-GB" sz="1800" dirty="0"/>
              <a:t>Geographic distribution of </a:t>
            </a:r>
            <a:r>
              <a:rPr lang="en-GB" sz="1800" dirty="0" smtClean="0"/>
              <a:t>laboratory confirmed COVID-19 cases</a:t>
            </a:r>
            <a:br>
              <a:rPr lang="en-GB" sz="1800" dirty="0" smtClean="0"/>
            </a:br>
            <a:r>
              <a:rPr lang="en-GB" sz="1800" dirty="0" smtClean="0"/>
              <a:t>in </a:t>
            </a:r>
            <a:r>
              <a:rPr lang="en-GB" sz="1800" dirty="0"/>
              <a:t>the </a:t>
            </a:r>
            <a:r>
              <a:rPr lang="en-GB" sz="1800" dirty="0" smtClean="0"/>
              <a:t>EU/EEA and the UK, as of 20 March 2020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75" y="864556"/>
            <a:ext cx="8077176" cy="57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2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997" y="75119"/>
            <a:ext cx="8373394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1800" dirty="0"/>
              <a:t>Distribution of COVID-19 cases </a:t>
            </a:r>
            <a:r>
              <a:rPr lang="en-GB" sz="1800" dirty="0" smtClean="0"/>
              <a:t>(in accordance with the </a:t>
            </a:r>
            <a:r>
              <a:rPr lang="en-GB" sz="1800" dirty="0"/>
              <a:t>applied case definition in the country) by country and region, as of </a:t>
            </a:r>
            <a:r>
              <a:rPr lang="en-GB" sz="1800" dirty="0" smtClean="0"/>
              <a:t>20 March </a:t>
            </a:r>
            <a:r>
              <a:rPr lang="en-GB" sz="1800" dirty="0"/>
              <a:t>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397537" y="1561106"/>
            <a:ext cx="101707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All countries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5057" y="1609194"/>
            <a:ext cx="245291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Countries outside </a:t>
            </a:r>
            <a:r>
              <a:rPr lang="en-GB" sz="1200" dirty="0"/>
              <a:t>China Mainland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5966"/>
          <a:stretch/>
        </p:blipFill>
        <p:spPr>
          <a:xfrm>
            <a:off x="78376" y="1867726"/>
            <a:ext cx="6076740" cy="3832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738" y="1867726"/>
            <a:ext cx="5854262" cy="38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2975" y="75119"/>
            <a:ext cx="7395415" cy="93708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1800" dirty="0"/>
              <a:t>Distribution of COVID-19 cases (according to the applied case definition in the country</a:t>
            </a:r>
            <a:r>
              <a:rPr lang="en-GB" sz="1800" dirty="0" smtClean="0"/>
              <a:t>) in EU/EEA and the UK, </a:t>
            </a:r>
            <a:r>
              <a:rPr lang="en-GB" sz="1800" dirty="0"/>
              <a:t>as of </a:t>
            </a:r>
            <a:r>
              <a:rPr lang="en-GB" sz="1800" dirty="0" smtClean="0"/>
              <a:t>13 March </a:t>
            </a:r>
            <a:r>
              <a:rPr lang="en-GB" sz="1800" dirty="0"/>
              <a:t>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8579"/>
          <a:stretch/>
        </p:blipFill>
        <p:spPr>
          <a:xfrm>
            <a:off x="3957145" y="1092572"/>
            <a:ext cx="8064287" cy="5179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09" y="1151622"/>
            <a:ext cx="2826185" cy="51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4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7190" y="430168"/>
            <a:ext cx="10471319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2000" dirty="0">
                <a:solidFill>
                  <a:srgbClr val="002060"/>
                </a:solidFill>
              </a:rPr>
              <a:t>Distribution of confirmed and probable cases of Ebola virus disease by week of reporting, Democratic Republic of the Congo and Uganda, as of </a:t>
            </a:r>
            <a:r>
              <a:rPr lang="en-GB" sz="2000" dirty="0" smtClean="0">
                <a:solidFill>
                  <a:srgbClr val="002060"/>
                </a:solidFill>
              </a:rPr>
              <a:t>17 March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26" t="2819" r="6750" b="7507"/>
          <a:stretch/>
        </p:blipFill>
        <p:spPr>
          <a:xfrm>
            <a:off x="1463039" y="1132403"/>
            <a:ext cx="8112187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43" y="129900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2000" dirty="0">
                <a:solidFill>
                  <a:srgbClr val="002060"/>
                </a:solidFill>
              </a:rPr>
              <a:t>Ebola Virus Disease case distribution in DRC and Uganda as of </a:t>
            </a:r>
            <a:r>
              <a:rPr lang="en-GB" altLang="en-US" sz="2000" dirty="0" smtClean="0">
                <a:solidFill>
                  <a:srgbClr val="002060"/>
                </a:solidFill>
              </a:rPr>
              <a:t>17 March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altLang="en-US" sz="2000" dirty="0">
                <a:solidFill>
                  <a:srgbClr val="002060"/>
                </a:solidFill>
              </a:rPr>
              <a:t>2020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13" y="612416"/>
            <a:ext cx="7247694" cy="58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2951" y="222710"/>
            <a:ext cx="10332720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2000" dirty="0">
                <a:solidFill>
                  <a:srgbClr val="002060"/>
                </a:solidFill>
              </a:rPr>
              <a:t>Geographical distribution of confirmed and probable cases of Ebola virus disease, </a:t>
            </a:r>
            <a:r>
              <a:rPr lang="en-GB" sz="2000" dirty="0" smtClean="0">
                <a:solidFill>
                  <a:srgbClr val="002060"/>
                </a:solidFill>
              </a:rPr>
              <a:t>Democratic </a:t>
            </a:r>
            <a:r>
              <a:rPr lang="en-GB" sz="2000" dirty="0">
                <a:solidFill>
                  <a:srgbClr val="002060"/>
                </a:solidFill>
              </a:rPr>
              <a:t>Republic of the Congo and Uganda as of </a:t>
            </a:r>
            <a:r>
              <a:rPr lang="en-GB" sz="2000" dirty="0" smtClean="0">
                <a:solidFill>
                  <a:srgbClr val="002060"/>
                </a:solidFill>
              </a:rPr>
              <a:t>17 March 2020</a:t>
            </a:r>
            <a:r>
              <a:rPr lang="en-GB" sz="2000" dirty="0">
                <a:solidFill>
                  <a:srgbClr val="002060"/>
                </a:solidFill>
              </a:rPr>
              <a:t/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41" y="966632"/>
            <a:ext cx="7269121" cy="56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Props1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schemas.microsoft.com/office/infopath/2007/PartnerControls"/>
    <ds:schemaRef ds:uri="http://purl.org/dc/elements/1.1/"/>
    <ds:schemaRef ds:uri="376727eb-354b-45e4-998d-f84ea079474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23a570b-d7a9-49ca-a34c-8afb8206b4bf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22258</TotalTime>
  <Words>226</Words>
  <Application>Microsoft Office PowerPoint</Application>
  <PresentationFormat>Widescreen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Tahoma</vt:lpstr>
      <vt:lpstr>Theme_ECDC</vt:lpstr>
      <vt:lpstr>Reusable maps and graphs from ECDC Communicable Disease Threats Report   Week 12, 2020 </vt:lpstr>
      <vt:lpstr>Geographical distribution of COVID-19 cases (in accordance with the applied case definition in the country), as of 20 March 2020</vt:lpstr>
      <vt:lpstr>Geographic distribution of laboratory confirmed COVID-19 cases in the EU/EEA and the UK, as of 20 March 2020 </vt:lpstr>
      <vt:lpstr>Distribution of COVID-19 cases (in accordance with the applied case definition in the country) by country and region, as of 20 March 2020</vt:lpstr>
      <vt:lpstr>Distribution of COVID-19 cases (according to the applied case definition in the country) in EU/EEA and the UK, as of 13 March 2020</vt:lpstr>
      <vt:lpstr>PowerPoint Presentation</vt:lpstr>
      <vt:lpstr>Ebola Virus Disease case distribution in DRC and Uganda as of 17 March 2020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Rumila Edward</cp:lastModifiedBy>
  <cp:revision>1849</cp:revision>
  <cp:lastPrinted>2017-03-24T07:50:18Z</cp:lastPrinted>
  <dcterms:created xsi:type="dcterms:W3CDTF">2015-11-05T13:02:54Z</dcterms:created>
  <dcterms:modified xsi:type="dcterms:W3CDTF">2020-03-20T11:22:53Z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