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9"/>
  </p:notesMasterIdLst>
  <p:handoutMasterIdLst>
    <p:handoutMasterId r:id="rId20"/>
  </p:handoutMasterIdLst>
  <p:sldIdLst>
    <p:sldId id="256" r:id="rId7"/>
    <p:sldId id="302" r:id="rId8"/>
    <p:sldId id="303" r:id="rId9"/>
    <p:sldId id="300" r:id="rId10"/>
    <p:sldId id="306" r:id="rId11"/>
    <p:sldId id="267" r:id="rId12"/>
    <p:sldId id="280" r:id="rId13"/>
    <p:sldId id="268" r:id="rId14"/>
    <p:sldId id="312" r:id="rId15"/>
    <p:sldId id="313" r:id="rId16"/>
    <p:sldId id="308" r:id="rId17"/>
    <p:sldId id="310" r:id="rId18"/>
  </p:sldIdLst>
  <p:sldSz cx="12192000" cy="6858000"/>
  <p:notesSz cx="7010400" cy="92964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1" autoAdjust="0"/>
    <p:restoredTop sz="91026" autoAdjust="0"/>
  </p:normalViewPr>
  <p:slideViewPr>
    <p:cSldViewPr snapToGrid="0">
      <p:cViewPr varScale="1">
        <p:scale>
          <a:sx n="105" d="100"/>
          <a:sy n="105" d="100"/>
        </p:scale>
        <p:origin x="1080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892" y="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[Novel_Coronavirus_China_2019_Aggr_DataSet.xlsm]Epicurve Day NOT CHINA!PivotTable1</c:name>
    <c:fmtId val="88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rgbClr val="65B32E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rgbClr val="7CBDC4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rgbClr val="C0D236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rgbClr val="3E5B84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rgbClr val="E8683F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rgbClr val="82428D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rgbClr val="008C75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rgbClr val="B81A5D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rgbClr val="B81A5D"/>
          </a:solidFill>
          <a:ln>
            <a:noFill/>
          </a:ln>
          <a:effectLst/>
        </c:spPr>
      </c:pivotFmt>
      <c:pivotFmt>
        <c:idx val="26"/>
        <c:spPr>
          <a:solidFill>
            <a:srgbClr val="65B32E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rgbClr val="7CBDC4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rgbClr val="C0D236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rgbClr val="3E5B84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rgbClr val="E8683F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rgbClr val="82428D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rgbClr val="008C75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rgbClr val="B81A5D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rgbClr val="B81A5D"/>
          </a:solidFill>
          <a:ln>
            <a:noFill/>
          </a:ln>
          <a:effectLst/>
        </c:spP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2"/>
        <c:spPr>
          <a:solidFill>
            <a:srgbClr val="ED7D31"/>
          </a:solidFill>
          <a:ln>
            <a:noFill/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4"/>
        <c:spPr>
          <a:solidFill>
            <a:srgbClr val="CE16AB"/>
          </a:solidFill>
          <a:ln>
            <a:noFill/>
          </a:ln>
          <a:effectLst/>
        </c:spPr>
        <c:marker>
          <c:symbol val="none"/>
        </c:marker>
      </c:pivotFmt>
      <c:pivotFmt>
        <c:idx val="55"/>
        <c:spPr>
          <a:solidFill>
            <a:srgbClr val="5B9BD5">
              <a:lumMod val="75000"/>
            </a:srgbClr>
          </a:solidFill>
          <a:ln>
            <a:noFill/>
          </a:ln>
          <a:effectLst/>
        </c:spPr>
        <c:marker>
          <c:symbol val="none"/>
        </c:marker>
      </c:pivotFmt>
      <c:pivotFmt>
        <c:idx val="5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7"/>
        <c:spPr>
          <a:solidFill>
            <a:srgbClr val="70AD47">
              <a:lumMod val="75000"/>
            </a:srgbClr>
          </a:solidFill>
          <a:ln>
            <a:noFill/>
          </a:ln>
          <a:effectLst/>
        </c:spPr>
        <c:marker>
          <c:symbol val="none"/>
        </c:marker>
      </c:pivotFmt>
      <c:pivotFmt>
        <c:idx val="58"/>
        <c:spPr>
          <a:solidFill>
            <a:srgbClr val="7030A0"/>
          </a:solidFill>
          <a:ln>
            <a:noFill/>
          </a:ln>
          <a:effectLst/>
        </c:spPr>
        <c:marker>
          <c:symbol val="none"/>
        </c:marker>
      </c:pivotFmt>
      <c:pivotFmt>
        <c:idx val="59"/>
        <c:spPr>
          <a:solidFill>
            <a:srgbClr val="7030A0"/>
          </a:solidFill>
          <a:ln>
            <a:noFill/>
          </a:ln>
          <a:effectLst/>
        </c:spPr>
      </c:pivotFmt>
      <c:pivotFmt>
        <c:idx val="6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1"/>
        <c:spPr>
          <a:solidFill>
            <a:srgbClr val="CE16AB"/>
          </a:solidFill>
          <a:ln>
            <a:noFill/>
          </a:ln>
          <a:effectLst/>
        </c:spPr>
        <c:marker>
          <c:symbol val="none"/>
        </c:marker>
      </c:pivotFmt>
      <c:pivotFmt>
        <c:idx val="62"/>
        <c:spPr>
          <a:solidFill>
            <a:srgbClr val="ED7D31"/>
          </a:solidFill>
          <a:ln>
            <a:noFill/>
          </a:ln>
          <a:effectLst/>
        </c:spPr>
        <c:marker>
          <c:symbol val="none"/>
        </c:marker>
      </c:pivotFmt>
      <c:pivotFmt>
        <c:idx val="63"/>
        <c:spPr>
          <a:solidFill>
            <a:srgbClr val="5B9BD5">
              <a:lumMod val="75000"/>
            </a:srgbClr>
          </a:solidFill>
          <a:ln>
            <a:noFill/>
          </a:ln>
          <a:effectLst/>
        </c:spPr>
        <c:marker>
          <c:symbol val="none"/>
        </c:marker>
      </c:pivotFmt>
      <c:pivotFmt>
        <c:idx val="64"/>
        <c:spPr>
          <a:solidFill>
            <a:srgbClr val="70AD47">
              <a:lumMod val="75000"/>
            </a:srgbClr>
          </a:solidFill>
          <a:ln>
            <a:noFill/>
          </a:ln>
          <a:effectLst/>
        </c:spPr>
        <c:marker>
          <c:symbol val="none"/>
        </c:marker>
      </c:pivotFmt>
      <c:pivotFmt>
        <c:idx val="6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6"/>
        <c:spPr>
          <a:solidFill>
            <a:srgbClr val="7030A0"/>
          </a:solidFill>
          <a:ln>
            <a:noFill/>
          </a:ln>
          <a:effectLst/>
        </c:spPr>
        <c:marker>
          <c:symbol val="none"/>
        </c:marker>
      </c:pivotFmt>
      <c:pivotFmt>
        <c:idx val="67"/>
        <c:spPr>
          <a:solidFill>
            <a:srgbClr val="CE16AB"/>
          </a:solidFill>
          <a:ln>
            <a:noFill/>
          </a:ln>
          <a:effectLst/>
        </c:spPr>
        <c:marker>
          <c:symbol val="none"/>
        </c:marker>
      </c:pivotFmt>
      <c:pivotFmt>
        <c:idx val="68"/>
        <c:spPr>
          <a:solidFill>
            <a:srgbClr val="ED7D31"/>
          </a:solidFill>
          <a:ln>
            <a:noFill/>
          </a:ln>
          <a:effectLst/>
        </c:spPr>
        <c:marker>
          <c:symbol val="none"/>
        </c:marker>
      </c:pivotFmt>
      <c:pivotFmt>
        <c:idx val="69"/>
        <c:spPr>
          <a:solidFill>
            <a:srgbClr val="5B9BD5">
              <a:lumMod val="75000"/>
            </a:srgbClr>
          </a:solidFill>
          <a:ln>
            <a:noFill/>
          </a:ln>
          <a:effectLst/>
        </c:spPr>
        <c:marker>
          <c:symbol val="none"/>
        </c:marker>
      </c:pivotFmt>
      <c:pivotFmt>
        <c:idx val="70"/>
        <c:spPr>
          <a:solidFill>
            <a:srgbClr val="70AD47">
              <a:lumMod val="75000"/>
            </a:srgbClr>
          </a:solidFill>
          <a:ln>
            <a:noFill/>
          </a:ln>
          <a:effectLst/>
        </c:spPr>
        <c:marker>
          <c:symbol val="none"/>
        </c:marker>
      </c:pivotFmt>
      <c:pivotFmt>
        <c:idx val="7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2"/>
        <c:spPr>
          <a:solidFill>
            <a:srgbClr val="7030A0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6.0082300437997303E-2"/>
          <c:y val="4.5548654244306416E-2"/>
          <c:w val="0.91449895261515024"/>
          <c:h val="0.6597378588545996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'Epicurve Day NOT CHINA'!$B$5:$B$6</c:f>
              <c:strCache>
                <c:ptCount val="1"/>
                <c:pt idx="0">
                  <c:v>Europe</c:v>
                </c:pt>
              </c:strCache>
            </c:strRef>
          </c:tx>
          <c:spPr>
            <a:solidFill>
              <a:srgbClr val="CE16AB"/>
            </a:solidFill>
            <a:ln>
              <a:noFill/>
            </a:ln>
            <a:effectLst/>
          </c:spPr>
          <c:invertIfNegative val="0"/>
          <c:cat>
            <c:strRef>
              <c:f>'Epicurve Day NOT CHINA'!$A$7:$A$81</c:f>
              <c:strCache>
                <c:ptCount val="74"/>
                <c:pt idx="0">
                  <c:v>31/12/2019</c:v>
                </c:pt>
                <c:pt idx="1">
                  <c:v>01/01/2020</c:v>
                </c:pt>
                <c:pt idx="2">
                  <c:v>02/01/2020</c:v>
                </c:pt>
                <c:pt idx="3">
                  <c:v>03/01/2020</c:v>
                </c:pt>
                <c:pt idx="4">
                  <c:v>04/01/2020</c:v>
                </c:pt>
                <c:pt idx="5">
                  <c:v>05/01/2020</c:v>
                </c:pt>
                <c:pt idx="6">
                  <c:v>06/01/2020</c:v>
                </c:pt>
                <c:pt idx="7">
                  <c:v>07/01/2020</c:v>
                </c:pt>
                <c:pt idx="8">
                  <c:v>08/01/2020</c:v>
                </c:pt>
                <c:pt idx="9">
                  <c:v>09/01/2020</c:v>
                </c:pt>
                <c:pt idx="10">
                  <c:v>10/01/2020</c:v>
                </c:pt>
                <c:pt idx="11">
                  <c:v>11/01/2020</c:v>
                </c:pt>
                <c:pt idx="12">
                  <c:v>12/01/2020</c:v>
                </c:pt>
                <c:pt idx="13">
                  <c:v>13/01/2020</c:v>
                </c:pt>
                <c:pt idx="14">
                  <c:v>14/01/2020</c:v>
                </c:pt>
                <c:pt idx="15">
                  <c:v>15/01/2020</c:v>
                </c:pt>
                <c:pt idx="16">
                  <c:v>16/01/2020</c:v>
                </c:pt>
                <c:pt idx="17">
                  <c:v>17/01/2020</c:v>
                </c:pt>
                <c:pt idx="18">
                  <c:v>18/01/2020</c:v>
                </c:pt>
                <c:pt idx="19">
                  <c:v>19/01/2020</c:v>
                </c:pt>
                <c:pt idx="20">
                  <c:v>20/01/2020</c:v>
                </c:pt>
                <c:pt idx="21">
                  <c:v>21/01/2020</c:v>
                </c:pt>
                <c:pt idx="22">
                  <c:v>22/01/2020</c:v>
                </c:pt>
                <c:pt idx="23">
                  <c:v>23/01/2020</c:v>
                </c:pt>
                <c:pt idx="24">
                  <c:v>24/01/2020</c:v>
                </c:pt>
                <c:pt idx="25">
                  <c:v>25/01/2020</c:v>
                </c:pt>
                <c:pt idx="26">
                  <c:v>26/01/2020</c:v>
                </c:pt>
                <c:pt idx="27">
                  <c:v>27/01/2020</c:v>
                </c:pt>
                <c:pt idx="28">
                  <c:v>28/01/2020</c:v>
                </c:pt>
                <c:pt idx="29">
                  <c:v>29/01/2020</c:v>
                </c:pt>
                <c:pt idx="30">
                  <c:v>30/01/2020</c:v>
                </c:pt>
                <c:pt idx="31">
                  <c:v>31/01/2020</c:v>
                </c:pt>
                <c:pt idx="32">
                  <c:v>01/02/2020</c:v>
                </c:pt>
                <c:pt idx="33">
                  <c:v>02/02/2020</c:v>
                </c:pt>
                <c:pt idx="34">
                  <c:v>03/02/2020</c:v>
                </c:pt>
                <c:pt idx="35">
                  <c:v>04/02/2020</c:v>
                </c:pt>
                <c:pt idx="36">
                  <c:v>05/02/2020</c:v>
                </c:pt>
                <c:pt idx="37">
                  <c:v>06/02/2020</c:v>
                </c:pt>
                <c:pt idx="38">
                  <c:v>07/02/2020</c:v>
                </c:pt>
                <c:pt idx="39">
                  <c:v>08/02/2020</c:v>
                </c:pt>
                <c:pt idx="40">
                  <c:v>09/02/2020</c:v>
                </c:pt>
                <c:pt idx="41">
                  <c:v>10/02/2020</c:v>
                </c:pt>
                <c:pt idx="42">
                  <c:v>11/02/2020</c:v>
                </c:pt>
                <c:pt idx="43">
                  <c:v>12/02/2020</c:v>
                </c:pt>
                <c:pt idx="44">
                  <c:v>13/02/2020</c:v>
                </c:pt>
                <c:pt idx="45">
                  <c:v>14/02/2020</c:v>
                </c:pt>
                <c:pt idx="46">
                  <c:v>15/02/2020</c:v>
                </c:pt>
                <c:pt idx="47">
                  <c:v>16/02/2020</c:v>
                </c:pt>
                <c:pt idx="48">
                  <c:v>17/02/2020</c:v>
                </c:pt>
                <c:pt idx="49">
                  <c:v>18/02/2020</c:v>
                </c:pt>
                <c:pt idx="50">
                  <c:v>19/02/2020</c:v>
                </c:pt>
                <c:pt idx="51">
                  <c:v>20/02/2020</c:v>
                </c:pt>
                <c:pt idx="52">
                  <c:v>21/02/2020</c:v>
                </c:pt>
                <c:pt idx="53">
                  <c:v>22/02/2020</c:v>
                </c:pt>
                <c:pt idx="54">
                  <c:v>23/02/2020</c:v>
                </c:pt>
                <c:pt idx="55">
                  <c:v>24/02/2020</c:v>
                </c:pt>
                <c:pt idx="56">
                  <c:v>25/02/2020</c:v>
                </c:pt>
                <c:pt idx="57">
                  <c:v>26/02/2020</c:v>
                </c:pt>
                <c:pt idx="58">
                  <c:v>27/02/2020</c:v>
                </c:pt>
                <c:pt idx="59">
                  <c:v>28/02/2020</c:v>
                </c:pt>
                <c:pt idx="60">
                  <c:v>01/03/2020</c:v>
                </c:pt>
                <c:pt idx="61">
                  <c:v>29/02/2020</c:v>
                </c:pt>
                <c:pt idx="62">
                  <c:v>02/03/2020</c:v>
                </c:pt>
                <c:pt idx="63">
                  <c:v>03/03/2020</c:v>
                </c:pt>
                <c:pt idx="64">
                  <c:v>04/03/2020</c:v>
                </c:pt>
                <c:pt idx="65">
                  <c:v>05/03/2020</c:v>
                </c:pt>
                <c:pt idx="66">
                  <c:v>06/03/2020</c:v>
                </c:pt>
                <c:pt idx="67">
                  <c:v>07/03/2020</c:v>
                </c:pt>
                <c:pt idx="68">
                  <c:v>08/03/2020</c:v>
                </c:pt>
                <c:pt idx="69">
                  <c:v>09/03/2020</c:v>
                </c:pt>
                <c:pt idx="70">
                  <c:v>10/03/2020</c:v>
                </c:pt>
                <c:pt idx="71">
                  <c:v>11/03/2020</c:v>
                </c:pt>
                <c:pt idx="72">
                  <c:v>12/03/2020</c:v>
                </c:pt>
                <c:pt idx="73">
                  <c:v>13/03/2020</c:v>
                </c:pt>
              </c:strCache>
            </c:strRef>
          </c:cat>
          <c:val>
            <c:numRef>
              <c:f>'Epicurve Day NOT CHINA'!$B$7:$B$81</c:f>
              <c:numCache>
                <c:formatCode>General</c:formatCode>
                <c:ptCount val="7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3</c:v>
                </c:pt>
                <c:pt idx="26">
                  <c:v>0</c:v>
                </c:pt>
                <c:pt idx="27">
                  <c:v>0</c:v>
                </c:pt>
                <c:pt idx="28">
                  <c:v>1</c:v>
                </c:pt>
                <c:pt idx="29">
                  <c:v>4</c:v>
                </c:pt>
                <c:pt idx="30">
                  <c:v>2</c:v>
                </c:pt>
                <c:pt idx="31">
                  <c:v>7</c:v>
                </c:pt>
                <c:pt idx="32">
                  <c:v>6</c:v>
                </c:pt>
                <c:pt idx="33">
                  <c:v>1</c:v>
                </c:pt>
                <c:pt idx="34">
                  <c:v>1</c:v>
                </c:pt>
                <c:pt idx="35">
                  <c:v>3</c:v>
                </c:pt>
                <c:pt idx="36">
                  <c:v>0</c:v>
                </c:pt>
                <c:pt idx="37">
                  <c:v>0</c:v>
                </c:pt>
                <c:pt idx="38">
                  <c:v>2</c:v>
                </c:pt>
                <c:pt idx="39">
                  <c:v>6</c:v>
                </c:pt>
                <c:pt idx="40">
                  <c:v>1</c:v>
                </c:pt>
                <c:pt idx="41">
                  <c:v>1</c:v>
                </c:pt>
                <c:pt idx="42">
                  <c:v>4</c:v>
                </c:pt>
                <c:pt idx="43">
                  <c:v>2</c:v>
                </c:pt>
                <c:pt idx="44">
                  <c:v>1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1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14</c:v>
                </c:pt>
                <c:pt idx="54">
                  <c:v>62</c:v>
                </c:pt>
                <c:pt idx="55">
                  <c:v>57</c:v>
                </c:pt>
                <c:pt idx="56">
                  <c:v>98</c:v>
                </c:pt>
                <c:pt idx="57">
                  <c:v>105</c:v>
                </c:pt>
                <c:pt idx="58">
                  <c:v>99</c:v>
                </c:pt>
                <c:pt idx="59">
                  <c:v>339</c:v>
                </c:pt>
                <c:pt idx="60">
                  <c:v>406</c:v>
                </c:pt>
                <c:pt idx="61">
                  <c:v>303</c:v>
                </c:pt>
                <c:pt idx="62">
                  <c:v>681</c:v>
                </c:pt>
                <c:pt idx="63">
                  <c:v>297</c:v>
                </c:pt>
                <c:pt idx="64">
                  <c:v>861</c:v>
                </c:pt>
                <c:pt idx="65">
                  <c:v>922</c:v>
                </c:pt>
                <c:pt idx="66">
                  <c:v>1395</c:v>
                </c:pt>
                <c:pt idx="67">
                  <c:v>1855</c:v>
                </c:pt>
                <c:pt idx="68">
                  <c:v>1954</c:v>
                </c:pt>
                <c:pt idx="69">
                  <c:v>2503</c:v>
                </c:pt>
                <c:pt idx="70">
                  <c:v>3381</c:v>
                </c:pt>
                <c:pt idx="71">
                  <c:v>2696</c:v>
                </c:pt>
                <c:pt idx="72">
                  <c:v>4852</c:v>
                </c:pt>
                <c:pt idx="73">
                  <c:v>6463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9C-48AC-8522-9C8D16D1823C}"/>
            </c:ext>
          </c:extLst>
        </c:ser>
        <c:ser>
          <c:idx val="1"/>
          <c:order val="1"/>
          <c:tx>
            <c:strRef>
              <c:f>'Epicurve Day NOT CHINA'!$C$5:$C$6</c:f>
              <c:strCache>
                <c:ptCount val="1"/>
                <c:pt idx="0">
                  <c:v>Asia (except China)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cat>
            <c:strRef>
              <c:f>'Epicurve Day NOT CHINA'!$A$7:$A$81</c:f>
              <c:strCache>
                <c:ptCount val="74"/>
                <c:pt idx="0">
                  <c:v>31/12/2019</c:v>
                </c:pt>
                <c:pt idx="1">
                  <c:v>01/01/2020</c:v>
                </c:pt>
                <c:pt idx="2">
                  <c:v>02/01/2020</c:v>
                </c:pt>
                <c:pt idx="3">
                  <c:v>03/01/2020</c:v>
                </c:pt>
                <c:pt idx="4">
                  <c:v>04/01/2020</c:v>
                </c:pt>
                <c:pt idx="5">
                  <c:v>05/01/2020</c:v>
                </c:pt>
                <c:pt idx="6">
                  <c:v>06/01/2020</c:v>
                </c:pt>
                <c:pt idx="7">
                  <c:v>07/01/2020</c:v>
                </c:pt>
                <c:pt idx="8">
                  <c:v>08/01/2020</c:v>
                </c:pt>
                <c:pt idx="9">
                  <c:v>09/01/2020</c:v>
                </c:pt>
                <c:pt idx="10">
                  <c:v>10/01/2020</c:v>
                </c:pt>
                <c:pt idx="11">
                  <c:v>11/01/2020</c:v>
                </c:pt>
                <c:pt idx="12">
                  <c:v>12/01/2020</c:v>
                </c:pt>
                <c:pt idx="13">
                  <c:v>13/01/2020</c:v>
                </c:pt>
                <c:pt idx="14">
                  <c:v>14/01/2020</c:v>
                </c:pt>
                <c:pt idx="15">
                  <c:v>15/01/2020</c:v>
                </c:pt>
                <c:pt idx="16">
                  <c:v>16/01/2020</c:v>
                </c:pt>
                <c:pt idx="17">
                  <c:v>17/01/2020</c:v>
                </c:pt>
                <c:pt idx="18">
                  <c:v>18/01/2020</c:v>
                </c:pt>
                <c:pt idx="19">
                  <c:v>19/01/2020</c:v>
                </c:pt>
                <c:pt idx="20">
                  <c:v>20/01/2020</c:v>
                </c:pt>
                <c:pt idx="21">
                  <c:v>21/01/2020</c:v>
                </c:pt>
                <c:pt idx="22">
                  <c:v>22/01/2020</c:v>
                </c:pt>
                <c:pt idx="23">
                  <c:v>23/01/2020</c:v>
                </c:pt>
                <c:pt idx="24">
                  <c:v>24/01/2020</c:v>
                </c:pt>
                <c:pt idx="25">
                  <c:v>25/01/2020</c:v>
                </c:pt>
                <c:pt idx="26">
                  <c:v>26/01/2020</c:v>
                </c:pt>
                <c:pt idx="27">
                  <c:v>27/01/2020</c:v>
                </c:pt>
                <c:pt idx="28">
                  <c:v>28/01/2020</c:v>
                </c:pt>
                <c:pt idx="29">
                  <c:v>29/01/2020</c:v>
                </c:pt>
                <c:pt idx="30">
                  <c:v>30/01/2020</c:v>
                </c:pt>
                <c:pt idx="31">
                  <c:v>31/01/2020</c:v>
                </c:pt>
                <c:pt idx="32">
                  <c:v>01/02/2020</c:v>
                </c:pt>
                <c:pt idx="33">
                  <c:v>02/02/2020</c:v>
                </c:pt>
                <c:pt idx="34">
                  <c:v>03/02/2020</c:v>
                </c:pt>
                <c:pt idx="35">
                  <c:v>04/02/2020</c:v>
                </c:pt>
                <c:pt idx="36">
                  <c:v>05/02/2020</c:v>
                </c:pt>
                <c:pt idx="37">
                  <c:v>06/02/2020</c:v>
                </c:pt>
                <c:pt idx="38">
                  <c:v>07/02/2020</c:v>
                </c:pt>
                <c:pt idx="39">
                  <c:v>08/02/2020</c:v>
                </c:pt>
                <c:pt idx="40">
                  <c:v>09/02/2020</c:v>
                </c:pt>
                <c:pt idx="41">
                  <c:v>10/02/2020</c:v>
                </c:pt>
                <c:pt idx="42">
                  <c:v>11/02/2020</c:v>
                </c:pt>
                <c:pt idx="43">
                  <c:v>12/02/2020</c:v>
                </c:pt>
                <c:pt idx="44">
                  <c:v>13/02/2020</c:v>
                </c:pt>
                <c:pt idx="45">
                  <c:v>14/02/2020</c:v>
                </c:pt>
                <c:pt idx="46">
                  <c:v>15/02/2020</c:v>
                </c:pt>
                <c:pt idx="47">
                  <c:v>16/02/2020</c:v>
                </c:pt>
                <c:pt idx="48">
                  <c:v>17/02/2020</c:v>
                </c:pt>
                <c:pt idx="49">
                  <c:v>18/02/2020</c:v>
                </c:pt>
                <c:pt idx="50">
                  <c:v>19/02/2020</c:v>
                </c:pt>
                <c:pt idx="51">
                  <c:v>20/02/2020</c:v>
                </c:pt>
                <c:pt idx="52">
                  <c:v>21/02/2020</c:v>
                </c:pt>
                <c:pt idx="53">
                  <c:v>22/02/2020</c:v>
                </c:pt>
                <c:pt idx="54">
                  <c:v>23/02/2020</c:v>
                </c:pt>
                <c:pt idx="55">
                  <c:v>24/02/2020</c:v>
                </c:pt>
                <c:pt idx="56">
                  <c:v>25/02/2020</c:v>
                </c:pt>
                <c:pt idx="57">
                  <c:v>26/02/2020</c:v>
                </c:pt>
                <c:pt idx="58">
                  <c:v>27/02/2020</c:v>
                </c:pt>
                <c:pt idx="59">
                  <c:v>28/02/2020</c:v>
                </c:pt>
                <c:pt idx="60">
                  <c:v>01/03/2020</c:v>
                </c:pt>
                <c:pt idx="61">
                  <c:v>29/02/2020</c:v>
                </c:pt>
                <c:pt idx="62">
                  <c:v>02/03/2020</c:v>
                </c:pt>
                <c:pt idx="63">
                  <c:v>03/03/2020</c:v>
                </c:pt>
                <c:pt idx="64">
                  <c:v>04/03/2020</c:v>
                </c:pt>
                <c:pt idx="65">
                  <c:v>05/03/2020</c:v>
                </c:pt>
                <c:pt idx="66">
                  <c:v>06/03/2020</c:v>
                </c:pt>
                <c:pt idx="67">
                  <c:v>07/03/2020</c:v>
                </c:pt>
                <c:pt idx="68">
                  <c:v>08/03/2020</c:v>
                </c:pt>
                <c:pt idx="69">
                  <c:v>09/03/2020</c:v>
                </c:pt>
                <c:pt idx="70">
                  <c:v>10/03/2020</c:v>
                </c:pt>
                <c:pt idx="71">
                  <c:v>11/03/2020</c:v>
                </c:pt>
                <c:pt idx="72">
                  <c:v>12/03/2020</c:v>
                </c:pt>
                <c:pt idx="73">
                  <c:v>13/03/2020</c:v>
                </c:pt>
              </c:strCache>
            </c:strRef>
          </c:cat>
          <c:val>
            <c:numRef>
              <c:f>'Epicurve Day NOT CHINA'!$C$7:$C$81</c:f>
              <c:numCache>
                <c:formatCode>General</c:formatCode>
                <c:ptCount val="7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1</c:v>
                </c:pt>
                <c:pt idx="22">
                  <c:v>2</c:v>
                </c:pt>
                <c:pt idx="23">
                  <c:v>0</c:v>
                </c:pt>
                <c:pt idx="24">
                  <c:v>6</c:v>
                </c:pt>
                <c:pt idx="25">
                  <c:v>7</c:v>
                </c:pt>
                <c:pt idx="26">
                  <c:v>3</c:v>
                </c:pt>
                <c:pt idx="27">
                  <c:v>6</c:v>
                </c:pt>
                <c:pt idx="28">
                  <c:v>12</c:v>
                </c:pt>
                <c:pt idx="29">
                  <c:v>9</c:v>
                </c:pt>
                <c:pt idx="30">
                  <c:v>12</c:v>
                </c:pt>
                <c:pt idx="31">
                  <c:v>11</c:v>
                </c:pt>
                <c:pt idx="32">
                  <c:v>10</c:v>
                </c:pt>
                <c:pt idx="33">
                  <c:v>11</c:v>
                </c:pt>
                <c:pt idx="34">
                  <c:v>2</c:v>
                </c:pt>
                <c:pt idx="35">
                  <c:v>2</c:v>
                </c:pt>
                <c:pt idx="36">
                  <c:v>21</c:v>
                </c:pt>
                <c:pt idx="37">
                  <c:v>7</c:v>
                </c:pt>
                <c:pt idx="38">
                  <c:v>11</c:v>
                </c:pt>
                <c:pt idx="39">
                  <c:v>15</c:v>
                </c:pt>
                <c:pt idx="40">
                  <c:v>10</c:v>
                </c:pt>
                <c:pt idx="41">
                  <c:v>5</c:v>
                </c:pt>
                <c:pt idx="42">
                  <c:v>4</c:v>
                </c:pt>
                <c:pt idx="43">
                  <c:v>3</c:v>
                </c:pt>
                <c:pt idx="44">
                  <c:v>8</c:v>
                </c:pt>
                <c:pt idx="45">
                  <c:v>10</c:v>
                </c:pt>
                <c:pt idx="46">
                  <c:v>20</c:v>
                </c:pt>
                <c:pt idx="47">
                  <c:v>20</c:v>
                </c:pt>
                <c:pt idx="48">
                  <c:v>13</c:v>
                </c:pt>
                <c:pt idx="49">
                  <c:v>5</c:v>
                </c:pt>
                <c:pt idx="50">
                  <c:v>11</c:v>
                </c:pt>
                <c:pt idx="51">
                  <c:v>25</c:v>
                </c:pt>
                <c:pt idx="52">
                  <c:v>13</c:v>
                </c:pt>
                <c:pt idx="53">
                  <c:v>32</c:v>
                </c:pt>
                <c:pt idx="54">
                  <c:v>42</c:v>
                </c:pt>
                <c:pt idx="55">
                  <c:v>34</c:v>
                </c:pt>
                <c:pt idx="56">
                  <c:v>30</c:v>
                </c:pt>
                <c:pt idx="57">
                  <c:v>92</c:v>
                </c:pt>
                <c:pt idx="58">
                  <c:v>97</c:v>
                </c:pt>
                <c:pt idx="59">
                  <c:v>164</c:v>
                </c:pt>
                <c:pt idx="60">
                  <c:v>234</c:v>
                </c:pt>
                <c:pt idx="61">
                  <c:v>186</c:v>
                </c:pt>
                <c:pt idx="62">
                  <c:v>435</c:v>
                </c:pt>
                <c:pt idx="63">
                  <c:v>546</c:v>
                </c:pt>
                <c:pt idx="64">
                  <c:v>879</c:v>
                </c:pt>
                <c:pt idx="65">
                  <c:v>698</c:v>
                </c:pt>
                <c:pt idx="66">
                  <c:v>660</c:v>
                </c:pt>
                <c:pt idx="67">
                  <c:v>1375</c:v>
                </c:pt>
                <c:pt idx="68">
                  <c:v>1209</c:v>
                </c:pt>
                <c:pt idx="69">
                  <c:v>871</c:v>
                </c:pt>
                <c:pt idx="70">
                  <c:v>759</c:v>
                </c:pt>
                <c:pt idx="71">
                  <c:v>1062</c:v>
                </c:pt>
                <c:pt idx="72">
                  <c:v>1505</c:v>
                </c:pt>
                <c:pt idx="73">
                  <c:v>1196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9C-48AC-8522-9C8D16D1823C}"/>
            </c:ext>
          </c:extLst>
        </c:ser>
        <c:ser>
          <c:idx val="2"/>
          <c:order val="2"/>
          <c:tx>
            <c:strRef>
              <c:f>'Epicurve Day NOT CHINA'!$D$5:$D$6</c:f>
              <c:strCache>
                <c:ptCount val="1"/>
                <c:pt idx="0">
                  <c:v>America</c:v>
                </c:pt>
              </c:strCache>
            </c:strRef>
          </c:tx>
          <c:spPr>
            <a:solidFill>
              <a:srgbClr val="5B9BD5">
                <a:lumMod val="75000"/>
              </a:srgbClr>
            </a:solidFill>
            <a:ln>
              <a:noFill/>
            </a:ln>
            <a:effectLst/>
          </c:spPr>
          <c:invertIfNegative val="0"/>
          <c:cat>
            <c:strRef>
              <c:f>'Epicurve Day NOT CHINA'!$A$7:$A$81</c:f>
              <c:strCache>
                <c:ptCount val="74"/>
                <c:pt idx="0">
                  <c:v>31/12/2019</c:v>
                </c:pt>
                <c:pt idx="1">
                  <c:v>01/01/2020</c:v>
                </c:pt>
                <c:pt idx="2">
                  <c:v>02/01/2020</c:v>
                </c:pt>
                <c:pt idx="3">
                  <c:v>03/01/2020</c:v>
                </c:pt>
                <c:pt idx="4">
                  <c:v>04/01/2020</c:v>
                </c:pt>
                <c:pt idx="5">
                  <c:v>05/01/2020</c:v>
                </c:pt>
                <c:pt idx="6">
                  <c:v>06/01/2020</c:v>
                </c:pt>
                <c:pt idx="7">
                  <c:v>07/01/2020</c:v>
                </c:pt>
                <c:pt idx="8">
                  <c:v>08/01/2020</c:v>
                </c:pt>
                <c:pt idx="9">
                  <c:v>09/01/2020</c:v>
                </c:pt>
                <c:pt idx="10">
                  <c:v>10/01/2020</c:v>
                </c:pt>
                <c:pt idx="11">
                  <c:v>11/01/2020</c:v>
                </c:pt>
                <c:pt idx="12">
                  <c:v>12/01/2020</c:v>
                </c:pt>
                <c:pt idx="13">
                  <c:v>13/01/2020</c:v>
                </c:pt>
                <c:pt idx="14">
                  <c:v>14/01/2020</c:v>
                </c:pt>
                <c:pt idx="15">
                  <c:v>15/01/2020</c:v>
                </c:pt>
                <c:pt idx="16">
                  <c:v>16/01/2020</c:v>
                </c:pt>
                <c:pt idx="17">
                  <c:v>17/01/2020</c:v>
                </c:pt>
                <c:pt idx="18">
                  <c:v>18/01/2020</c:v>
                </c:pt>
                <c:pt idx="19">
                  <c:v>19/01/2020</c:v>
                </c:pt>
                <c:pt idx="20">
                  <c:v>20/01/2020</c:v>
                </c:pt>
                <c:pt idx="21">
                  <c:v>21/01/2020</c:v>
                </c:pt>
                <c:pt idx="22">
                  <c:v>22/01/2020</c:v>
                </c:pt>
                <c:pt idx="23">
                  <c:v>23/01/2020</c:v>
                </c:pt>
                <c:pt idx="24">
                  <c:v>24/01/2020</c:v>
                </c:pt>
                <c:pt idx="25">
                  <c:v>25/01/2020</c:v>
                </c:pt>
                <c:pt idx="26">
                  <c:v>26/01/2020</c:v>
                </c:pt>
                <c:pt idx="27">
                  <c:v>27/01/2020</c:v>
                </c:pt>
                <c:pt idx="28">
                  <c:v>28/01/2020</c:v>
                </c:pt>
                <c:pt idx="29">
                  <c:v>29/01/2020</c:v>
                </c:pt>
                <c:pt idx="30">
                  <c:v>30/01/2020</c:v>
                </c:pt>
                <c:pt idx="31">
                  <c:v>31/01/2020</c:v>
                </c:pt>
                <c:pt idx="32">
                  <c:v>01/02/2020</c:v>
                </c:pt>
                <c:pt idx="33">
                  <c:v>02/02/2020</c:v>
                </c:pt>
                <c:pt idx="34">
                  <c:v>03/02/2020</c:v>
                </c:pt>
                <c:pt idx="35">
                  <c:v>04/02/2020</c:v>
                </c:pt>
                <c:pt idx="36">
                  <c:v>05/02/2020</c:v>
                </c:pt>
                <c:pt idx="37">
                  <c:v>06/02/2020</c:v>
                </c:pt>
                <c:pt idx="38">
                  <c:v>07/02/2020</c:v>
                </c:pt>
                <c:pt idx="39">
                  <c:v>08/02/2020</c:v>
                </c:pt>
                <c:pt idx="40">
                  <c:v>09/02/2020</c:v>
                </c:pt>
                <c:pt idx="41">
                  <c:v>10/02/2020</c:v>
                </c:pt>
                <c:pt idx="42">
                  <c:v>11/02/2020</c:v>
                </c:pt>
                <c:pt idx="43">
                  <c:v>12/02/2020</c:v>
                </c:pt>
                <c:pt idx="44">
                  <c:v>13/02/2020</c:v>
                </c:pt>
                <c:pt idx="45">
                  <c:v>14/02/2020</c:v>
                </c:pt>
                <c:pt idx="46">
                  <c:v>15/02/2020</c:v>
                </c:pt>
                <c:pt idx="47">
                  <c:v>16/02/2020</c:v>
                </c:pt>
                <c:pt idx="48">
                  <c:v>17/02/2020</c:v>
                </c:pt>
                <c:pt idx="49">
                  <c:v>18/02/2020</c:v>
                </c:pt>
                <c:pt idx="50">
                  <c:v>19/02/2020</c:v>
                </c:pt>
                <c:pt idx="51">
                  <c:v>20/02/2020</c:v>
                </c:pt>
                <c:pt idx="52">
                  <c:v>21/02/2020</c:v>
                </c:pt>
                <c:pt idx="53">
                  <c:v>22/02/2020</c:v>
                </c:pt>
                <c:pt idx="54">
                  <c:v>23/02/2020</c:v>
                </c:pt>
                <c:pt idx="55">
                  <c:v>24/02/2020</c:v>
                </c:pt>
                <c:pt idx="56">
                  <c:v>25/02/2020</c:v>
                </c:pt>
                <c:pt idx="57">
                  <c:v>26/02/2020</c:v>
                </c:pt>
                <c:pt idx="58">
                  <c:v>27/02/2020</c:v>
                </c:pt>
                <c:pt idx="59">
                  <c:v>28/02/2020</c:v>
                </c:pt>
                <c:pt idx="60">
                  <c:v>01/03/2020</c:v>
                </c:pt>
                <c:pt idx="61">
                  <c:v>29/02/2020</c:v>
                </c:pt>
                <c:pt idx="62">
                  <c:v>02/03/2020</c:v>
                </c:pt>
                <c:pt idx="63">
                  <c:v>03/03/2020</c:v>
                </c:pt>
                <c:pt idx="64">
                  <c:v>04/03/2020</c:v>
                </c:pt>
                <c:pt idx="65">
                  <c:v>05/03/2020</c:v>
                </c:pt>
                <c:pt idx="66">
                  <c:v>06/03/2020</c:v>
                </c:pt>
                <c:pt idx="67">
                  <c:v>07/03/2020</c:v>
                </c:pt>
                <c:pt idx="68">
                  <c:v>08/03/2020</c:v>
                </c:pt>
                <c:pt idx="69">
                  <c:v>09/03/2020</c:v>
                </c:pt>
                <c:pt idx="70">
                  <c:v>10/03/2020</c:v>
                </c:pt>
                <c:pt idx="71">
                  <c:v>11/03/2020</c:v>
                </c:pt>
                <c:pt idx="72">
                  <c:v>12/03/2020</c:v>
                </c:pt>
                <c:pt idx="73">
                  <c:v>13/03/2020</c:v>
                </c:pt>
              </c:strCache>
            </c:strRef>
          </c:cat>
          <c:val>
            <c:numRef>
              <c:f>'Epicurve Day NOT CHINA'!$D$7:$D$81</c:f>
              <c:numCache>
                <c:formatCode>General</c:formatCode>
                <c:ptCount val="7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1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1</c:v>
                </c:pt>
                <c:pt idx="26">
                  <c:v>1</c:v>
                </c:pt>
                <c:pt idx="27">
                  <c:v>3</c:v>
                </c:pt>
                <c:pt idx="28">
                  <c:v>1</c:v>
                </c:pt>
                <c:pt idx="29">
                  <c:v>1</c:v>
                </c:pt>
                <c:pt idx="30">
                  <c:v>0</c:v>
                </c:pt>
                <c:pt idx="31">
                  <c:v>1</c:v>
                </c:pt>
                <c:pt idx="32">
                  <c:v>2</c:v>
                </c:pt>
                <c:pt idx="33">
                  <c:v>1</c:v>
                </c:pt>
                <c:pt idx="34">
                  <c:v>3</c:v>
                </c:pt>
                <c:pt idx="35">
                  <c:v>0</c:v>
                </c:pt>
                <c:pt idx="36">
                  <c:v>1</c:v>
                </c:pt>
                <c:pt idx="37">
                  <c:v>1</c:v>
                </c:pt>
                <c:pt idx="38">
                  <c:v>2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1</c:v>
                </c:pt>
                <c:pt idx="43">
                  <c:v>0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2</c:v>
                </c:pt>
                <c:pt idx="53">
                  <c:v>19</c:v>
                </c:pt>
                <c:pt idx="54">
                  <c:v>0</c:v>
                </c:pt>
                <c:pt idx="55">
                  <c:v>0</c:v>
                </c:pt>
                <c:pt idx="56">
                  <c:v>20</c:v>
                </c:pt>
                <c:pt idx="57">
                  <c:v>1</c:v>
                </c:pt>
                <c:pt idx="58">
                  <c:v>7</c:v>
                </c:pt>
                <c:pt idx="59">
                  <c:v>3</c:v>
                </c:pt>
                <c:pt idx="60">
                  <c:v>11</c:v>
                </c:pt>
                <c:pt idx="61">
                  <c:v>10</c:v>
                </c:pt>
                <c:pt idx="62">
                  <c:v>31</c:v>
                </c:pt>
                <c:pt idx="63">
                  <c:v>18</c:v>
                </c:pt>
                <c:pt idx="64">
                  <c:v>27</c:v>
                </c:pt>
                <c:pt idx="65">
                  <c:v>43</c:v>
                </c:pt>
                <c:pt idx="66">
                  <c:v>96</c:v>
                </c:pt>
                <c:pt idx="67">
                  <c:v>127</c:v>
                </c:pt>
                <c:pt idx="68">
                  <c:v>103</c:v>
                </c:pt>
                <c:pt idx="69">
                  <c:v>159</c:v>
                </c:pt>
                <c:pt idx="70">
                  <c:v>230</c:v>
                </c:pt>
                <c:pt idx="71">
                  <c:v>319</c:v>
                </c:pt>
                <c:pt idx="72">
                  <c:v>346</c:v>
                </c:pt>
                <c:pt idx="73">
                  <c:v>445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9C-48AC-8522-9C8D16D1823C}"/>
            </c:ext>
          </c:extLst>
        </c:ser>
        <c:ser>
          <c:idx val="3"/>
          <c:order val="3"/>
          <c:tx>
            <c:strRef>
              <c:f>'Epicurve Day NOT CHINA'!$E$5:$E$6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70AD47">
                <a:lumMod val="75000"/>
              </a:srgbClr>
            </a:solidFill>
            <a:ln>
              <a:noFill/>
            </a:ln>
            <a:effectLst/>
          </c:spPr>
          <c:invertIfNegative val="0"/>
          <c:cat>
            <c:strRef>
              <c:f>'Epicurve Day NOT CHINA'!$A$7:$A$81</c:f>
              <c:strCache>
                <c:ptCount val="74"/>
                <c:pt idx="0">
                  <c:v>31/12/2019</c:v>
                </c:pt>
                <c:pt idx="1">
                  <c:v>01/01/2020</c:v>
                </c:pt>
                <c:pt idx="2">
                  <c:v>02/01/2020</c:v>
                </c:pt>
                <c:pt idx="3">
                  <c:v>03/01/2020</c:v>
                </c:pt>
                <c:pt idx="4">
                  <c:v>04/01/2020</c:v>
                </c:pt>
                <c:pt idx="5">
                  <c:v>05/01/2020</c:v>
                </c:pt>
                <c:pt idx="6">
                  <c:v>06/01/2020</c:v>
                </c:pt>
                <c:pt idx="7">
                  <c:v>07/01/2020</c:v>
                </c:pt>
                <c:pt idx="8">
                  <c:v>08/01/2020</c:v>
                </c:pt>
                <c:pt idx="9">
                  <c:v>09/01/2020</c:v>
                </c:pt>
                <c:pt idx="10">
                  <c:v>10/01/2020</c:v>
                </c:pt>
                <c:pt idx="11">
                  <c:v>11/01/2020</c:v>
                </c:pt>
                <c:pt idx="12">
                  <c:v>12/01/2020</c:v>
                </c:pt>
                <c:pt idx="13">
                  <c:v>13/01/2020</c:v>
                </c:pt>
                <c:pt idx="14">
                  <c:v>14/01/2020</c:v>
                </c:pt>
                <c:pt idx="15">
                  <c:v>15/01/2020</c:v>
                </c:pt>
                <c:pt idx="16">
                  <c:v>16/01/2020</c:v>
                </c:pt>
                <c:pt idx="17">
                  <c:v>17/01/2020</c:v>
                </c:pt>
                <c:pt idx="18">
                  <c:v>18/01/2020</c:v>
                </c:pt>
                <c:pt idx="19">
                  <c:v>19/01/2020</c:v>
                </c:pt>
                <c:pt idx="20">
                  <c:v>20/01/2020</c:v>
                </c:pt>
                <c:pt idx="21">
                  <c:v>21/01/2020</c:v>
                </c:pt>
                <c:pt idx="22">
                  <c:v>22/01/2020</c:v>
                </c:pt>
                <c:pt idx="23">
                  <c:v>23/01/2020</c:v>
                </c:pt>
                <c:pt idx="24">
                  <c:v>24/01/2020</c:v>
                </c:pt>
                <c:pt idx="25">
                  <c:v>25/01/2020</c:v>
                </c:pt>
                <c:pt idx="26">
                  <c:v>26/01/2020</c:v>
                </c:pt>
                <c:pt idx="27">
                  <c:v>27/01/2020</c:v>
                </c:pt>
                <c:pt idx="28">
                  <c:v>28/01/2020</c:v>
                </c:pt>
                <c:pt idx="29">
                  <c:v>29/01/2020</c:v>
                </c:pt>
                <c:pt idx="30">
                  <c:v>30/01/2020</c:v>
                </c:pt>
                <c:pt idx="31">
                  <c:v>31/01/2020</c:v>
                </c:pt>
                <c:pt idx="32">
                  <c:v>01/02/2020</c:v>
                </c:pt>
                <c:pt idx="33">
                  <c:v>02/02/2020</c:v>
                </c:pt>
                <c:pt idx="34">
                  <c:v>03/02/2020</c:v>
                </c:pt>
                <c:pt idx="35">
                  <c:v>04/02/2020</c:v>
                </c:pt>
                <c:pt idx="36">
                  <c:v>05/02/2020</c:v>
                </c:pt>
                <c:pt idx="37">
                  <c:v>06/02/2020</c:v>
                </c:pt>
                <c:pt idx="38">
                  <c:v>07/02/2020</c:v>
                </c:pt>
                <c:pt idx="39">
                  <c:v>08/02/2020</c:v>
                </c:pt>
                <c:pt idx="40">
                  <c:v>09/02/2020</c:v>
                </c:pt>
                <c:pt idx="41">
                  <c:v>10/02/2020</c:v>
                </c:pt>
                <c:pt idx="42">
                  <c:v>11/02/2020</c:v>
                </c:pt>
                <c:pt idx="43">
                  <c:v>12/02/2020</c:v>
                </c:pt>
                <c:pt idx="44">
                  <c:v>13/02/2020</c:v>
                </c:pt>
                <c:pt idx="45">
                  <c:v>14/02/2020</c:v>
                </c:pt>
                <c:pt idx="46">
                  <c:v>15/02/2020</c:v>
                </c:pt>
                <c:pt idx="47">
                  <c:v>16/02/2020</c:v>
                </c:pt>
                <c:pt idx="48">
                  <c:v>17/02/2020</c:v>
                </c:pt>
                <c:pt idx="49">
                  <c:v>18/02/2020</c:v>
                </c:pt>
                <c:pt idx="50">
                  <c:v>19/02/2020</c:v>
                </c:pt>
                <c:pt idx="51">
                  <c:v>20/02/2020</c:v>
                </c:pt>
                <c:pt idx="52">
                  <c:v>21/02/2020</c:v>
                </c:pt>
                <c:pt idx="53">
                  <c:v>22/02/2020</c:v>
                </c:pt>
                <c:pt idx="54">
                  <c:v>23/02/2020</c:v>
                </c:pt>
                <c:pt idx="55">
                  <c:v>24/02/2020</c:v>
                </c:pt>
                <c:pt idx="56">
                  <c:v>25/02/2020</c:v>
                </c:pt>
                <c:pt idx="57">
                  <c:v>26/02/2020</c:v>
                </c:pt>
                <c:pt idx="58">
                  <c:v>27/02/2020</c:v>
                </c:pt>
                <c:pt idx="59">
                  <c:v>28/02/2020</c:v>
                </c:pt>
                <c:pt idx="60">
                  <c:v>01/03/2020</c:v>
                </c:pt>
                <c:pt idx="61">
                  <c:v>29/02/2020</c:v>
                </c:pt>
                <c:pt idx="62">
                  <c:v>02/03/2020</c:v>
                </c:pt>
                <c:pt idx="63">
                  <c:v>03/03/2020</c:v>
                </c:pt>
                <c:pt idx="64">
                  <c:v>04/03/2020</c:v>
                </c:pt>
                <c:pt idx="65">
                  <c:v>05/03/2020</c:v>
                </c:pt>
                <c:pt idx="66">
                  <c:v>06/03/2020</c:v>
                </c:pt>
                <c:pt idx="67">
                  <c:v>07/03/2020</c:v>
                </c:pt>
                <c:pt idx="68">
                  <c:v>08/03/2020</c:v>
                </c:pt>
                <c:pt idx="69">
                  <c:v>09/03/2020</c:v>
                </c:pt>
                <c:pt idx="70">
                  <c:v>10/03/2020</c:v>
                </c:pt>
                <c:pt idx="71">
                  <c:v>11/03/2020</c:v>
                </c:pt>
                <c:pt idx="72">
                  <c:v>12/03/2020</c:v>
                </c:pt>
                <c:pt idx="73">
                  <c:v>13/03/2020</c:v>
                </c:pt>
              </c:strCache>
            </c:strRef>
          </c:cat>
          <c:val>
            <c:numRef>
              <c:f>'Epicurve Day NOT CHINA'!$E$7:$E$81</c:f>
              <c:numCache>
                <c:formatCode>General</c:formatCode>
                <c:ptCount val="7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10</c:v>
                </c:pt>
                <c:pt idx="37">
                  <c:v>10</c:v>
                </c:pt>
                <c:pt idx="38">
                  <c:v>41</c:v>
                </c:pt>
                <c:pt idx="39">
                  <c:v>3</c:v>
                </c:pt>
                <c:pt idx="40">
                  <c:v>0</c:v>
                </c:pt>
                <c:pt idx="41">
                  <c:v>6</c:v>
                </c:pt>
                <c:pt idx="42">
                  <c:v>65</c:v>
                </c:pt>
                <c:pt idx="43">
                  <c:v>39</c:v>
                </c:pt>
                <c:pt idx="44">
                  <c:v>0</c:v>
                </c:pt>
                <c:pt idx="45">
                  <c:v>47</c:v>
                </c:pt>
                <c:pt idx="46">
                  <c:v>0</c:v>
                </c:pt>
                <c:pt idx="47">
                  <c:v>134</c:v>
                </c:pt>
                <c:pt idx="48">
                  <c:v>0</c:v>
                </c:pt>
                <c:pt idx="49">
                  <c:v>99</c:v>
                </c:pt>
                <c:pt idx="50">
                  <c:v>88</c:v>
                </c:pt>
                <c:pt idx="51">
                  <c:v>79</c:v>
                </c:pt>
                <c:pt idx="52">
                  <c:v>13</c:v>
                </c:pt>
                <c:pt idx="53">
                  <c:v>0</c:v>
                </c:pt>
                <c:pt idx="54">
                  <c:v>0</c:v>
                </c:pt>
                <c:pt idx="55">
                  <c:v>57</c:v>
                </c:pt>
                <c:pt idx="56">
                  <c:v>0</c:v>
                </c:pt>
                <c:pt idx="57">
                  <c:v>0</c:v>
                </c:pt>
                <c:pt idx="58">
                  <c:v>14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70">
                  <c:v>-9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A9C-48AC-8522-9C8D16D1823C}"/>
            </c:ext>
          </c:extLst>
        </c:ser>
        <c:ser>
          <c:idx val="4"/>
          <c:order val="4"/>
          <c:tx>
            <c:strRef>
              <c:f>'Epicurve Day NOT CHINA'!$F$5:$F$6</c:f>
              <c:strCache>
                <c:ptCount val="1"/>
                <c:pt idx="0">
                  <c:v>Oceania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'Epicurve Day NOT CHINA'!$A$7:$A$81</c:f>
              <c:strCache>
                <c:ptCount val="74"/>
                <c:pt idx="0">
                  <c:v>31/12/2019</c:v>
                </c:pt>
                <c:pt idx="1">
                  <c:v>01/01/2020</c:v>
                </c:pt>
                <c:pt idx="2">
                  <c:v>02/01/2020</c:v>
                </c:pt>
                <c:pt idx="3">
                  <c:v>03/01/2020</c:v>
                </c:pt>
                <c:pt idx="4">
                  <c:v>04/01/2020</c:v>
                </c:pt>
                <c:pt idx="5">
                  <c:v>05/01/2020</c:v>
                </c:pt>
                <c:pt idx="6">
                  <c:v>06/01/2020</c:v>
                </c:pt>
                <c:pt idx="7">
                  <c:v>07/01/2020</c:v>
                </c:pt>
                <c:pt idx="8">
                  <c:v>08/01/2020</c:v>
                </c:pt>
                <c:pt idx="9">
                  <c:v>09/01/2020</c:v>
                </c:pt>
                <c:pt idx="10">
                  <c:v>10/01/2020</c:v>
                </c:pt>
                <c:pt idx="11">
                  <c:v>11/01/2020</c:v>
                </c:pt>
                <c:pt idx="12">
                  <c:v>12/01/2020</c:v>
                </c:pt>
                <c:pt idx="13">
                  <c:v>13/01/2020</c:v>
                </c:pt>
                <c:pt idx="14">
                  <c:v>14/01/2020</c:v>
                </c:pt>
                <c:pt idx="15">
                  <c:v>15/01/2020</c:v>
                </c:pt>
                <c:pt idx="16">
                  <c:v>16/01/2020</c:v>
                </c:pt>
                <c:pt idx="17">
                  <c:v>17/01/2020</c:v>
                </c:pt>
                <c:pt idx="18">
                  <c:v>18/01/2020</c:v>
                </c:pt>
                <c:pt idx="19">
                  <c:v>19/01/2020</c:v>
                </c:pt>
                <c:pt idx="20">
                  <c:v>20/01/2020</c:v>
                </c:pt>
                <c:pt idx="21">
                  <c:v>21/01/2020</c:v>
                </c:pt>
                <c:pt idx="22">
                  <c:v>22/01/2020</c:v>
                </c:pt>
                <c:pt idx="23">
                  <c:v>23/01/2020</c:v>
                </c:pt>
                <c:pt idx="24">
                  <c:v>24/01/2020</c:v>
                </c:pt>
                <c:pt idx="25">
                  <c:v>25/01/2020</c:v>
                </c:pt>
                <c:pt idx="26">
                  <c:v>26/01/2020</c:v>
                </c:pt>
                <c:pt idx="27">
                  <c:v>27/01/2020</c:v>
                </c:pt>
                <c:pt idx="28">
                  <c:v>28/01/2020</c:v>
                </c:pt>
                <c:pt idx="29">
                  <c:v>29/01/2020</c:v>
                </c:pt>
                <c:pt idx="30">
                  <c:v>30/01/2020</c:v>
                </c:pt>
                <c:pt idx="31">
                  <c:v>31/01/2020</c:v>
                </c:pt>
                <c:pt idx="32">
                  <c:v>01/02/2020</c:v>
                </c:pt>
                <c:pt idx="33">
                  <c:v>02/02/2020</c:v>
                </c:pt>
                <c:pt idx="34">
                  <c:v>03/02/2020</c:v>
                </c:pt>
                <c:pt idx="35">
                  <c:v>04/02/2020</c:v>
                </c:pt>
                <c:pt idx="36">
                  <c:v>05/02/2020</c:v>
                </c:pt>
                <c:pt idx="37">
                  <c:v>06/02/2020</c:v>
                </c:pt>
                <c:pt idx="38">
                  <c:v>07/02/2020</c:v>
                </c:pt>
                <c:pt idx="39">
                  <c:v>08/02/2020</c:v>
                </c:pt>
                <c:pt idx="40">
                  <c:v>09/02/2020</c:v>
                </c:pt>
                <c:pt idx="41">
                  <c:v>10/02/2020</c:v>
                </c:pt>
                <c:pt idx="42">
                  <c:v>11/02/2020</c:v>
                </c:pt>
                <c:pt idx="43">
                  <c:v>12/02/2020</c:v>
                </c:pt>
                <c:pt idx="44">
                  <c:v>13/02/2020</c:v>
                </c:pt>
                <c:pt idx="45">
                  <c:v>14/02/2020</c:v>
                </c:pt>
                <c:pt idx="46">
                  <c:v>15/02/2020</c:v>
                </c:pt>
                <c:pt idx="47">
                  <c:v>16/02/2020</c:v>
                </c:pt>
                <c:pt idx="48">
                  <c:v>17/02/2020</c:v>
                </c:pt>
                <c:pt idx="49">
                  <c:v>18/02/2020</c:v>
                </c:pt>
                <c:pt idx="50">
                  <c:v>19/02/2020</c:v>
                </c:pt>
                <c:pt idx="51">
                  <c:v>20/02/2020</c:v>
                </c:pt>
                <c:pt idx="52">
                  <c:v>21/02/2020</c:v>
                </c:pt>
                <c:pt idx="53">
                  <c:v>22/02/2020</c:v>
                </c:pt>
                <c:pt idx="54">
                  <c:v>23/02/2020</c:v>
                </c:pt>
                <c:pt idx="55">
                  <c:v>24/02/2020</c:v>
                </c:pt>
                <c:pt idx="56">
                  <c:v>25/02/2020</c:v>
                </c:pt>
                <c:pt idx="57">
                  <c:v>26/02/2020</c:v>
                </c:pt>
                <c:pt idx="58">
                  <c:v>27/02/2020</c:v>
                </c:pt>
                <c:pt idx="59">
                  <c:v>28/02/2020</c:v>
                </c:pt>
                <c:pt idx="60">
                  <c:v>01/03/2020</c:v>
                </c:pt>
                <c:pt idx="61">
                  <c:v>29/02/2020</c:v>
                </c:pt>
                <c:pt idx="62">
                  <c:v>02/03/2020</c:v>
                </c:pt>
                <c:pt idx="63">
                  <c:v>03/03/2020</c:v>
                </c:pt>
                <c:pt idx="64">
                  <c:v>04/03/2020</c:v>
                </c:pt>
                <c:pt idx="65">
                  <c:v>05/03/2020</c:v>
                </c:pt>
                <c:pt idx="66">
                  <c:v>06/03/2020</c:v>
                </c:pt>
                <c:pt idx="67">
                  <c:v>07/03/2020</c:v>
                </c:pt>
                <c:pt idx="68">
                  <c:v>08/03/2020</c:v>
                </c:pt>
                <c:pt idx="69">
                  <c:v>09/03/2020</c:v>
                </c:pt>
                <c:pt idx="70">
                  <c:v>10/03/2020</c:v>
                </c:pt>
                <c:pt idx="71">
                  <c:v>11/03/2020</c:v>
                </c:pt>
                <c:pt idx="72">
                  <c:v>12/03/2020</c:v>
                </c:pt>
                <c:pt idx="73">
                  <c:v>13/03/2020</c:v>
                </c:pt>
              </c:strCache>
            </c:strRef>
          </c:cat>
          <c:val>
            <c:numRef>
              <c:f>'Epicurve Day NOT CHINA'!$F$7:$F$81</c:f>
              <c:numCache>
                <c:formatCode>General</c:formatCode>
                <c:ptCount val="7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1</c:v>
                </c:pt>
                <c:pt idx="26">
                  <c:v>3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2</c:v>
                </c:pt>
                <c:pt idx="31">
                  <c:v>1</c:v>
                </c:pt>
                <c:pt idx="32">
                  <c:v>2</c:v>
                </c:pt>
                <c:pt idx="33">
                  <c:v>2</c:v>
                </c:pt>
                <c:pt idx="34">
                  <c:v>0</c:v>
                </c:pt>
                <c:pt idx="35">
                  <c:v>0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1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2</c:v>
                </c:pt>
                <c:pt idx="53">
                  <c:v>4</c:v>
                </c:pt>
                <c:pt idx="54">
                  <c:v>1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2</c:v>
                </c:pt>
                <c:pt idx="62">
                  <c:v>3</c:v>
                </c:pt>
                <c:pt idx="63">
                  <c:v>4</c:v>
                </c:pt>
                <c:pt idx="64">
                  <c:v>9</c:v>
                </c:pt>
                <c:pt idx="65">
                  <c:v>12</c:v>
                </c:pt>
                <c:pt idx="66">
                  <c:v>8</c:v>
                </c:pt>
                <c:pt idx="67">
                  <c:v>5</c:v>
                </c:pt>
                <c:pt idx="68">
                  <c:v>11</c:v>
                </c:pt>
                <c:pt idx="69">
                  <c:v>6</c:v>
                </c:pt>
                <c:pt idx="70">
                  <c:v>20</c:v>
                </c:pt>
                <c:pt idx="71">
                  <c:v>12</c:v>
                </c:pt>
                <c:pt idx="72">
                  <c:v>14</c:v>
                </c:pt>
                <c:pt idx="7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9C-48AC-8522-9C8D16D1823C}"/>
            </c:ext>
          </c:extLst>
        </c:ser>
        <c:ser>
          <c:idx val="5"/>
          <c:order val="5"/>
          <c:tx>
            <c:strRef>
              <c:f>'Epicurve Day NOT CHINA'!$G$5:$G$6</c:f>
              <c:strCache>
                <c:ptCount val="1"/>
                <c:pt idx="0">
                  <c:v>Africa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'Epicurve Day NOT CHINA'!$A$7:$A$81</c:f>
              <c:strCache>
                <c:ptCount val="74"/>
                <c:pt idx="0">
                  <c:v>31/12/2019</c:v>
                </c:pt>
                <c:pt idx="1">
                  <c:v>01/01/2020</c:v>
                </c:pt>
                <c:pt idx="2">
                  <c:v>02/01/2020</c:v>
                </c:pt>
                <c:pt idx="3">
                  <c:v>03/01/2020</c:v>
                </c:pt>
                <c:pt idx="4">
                  <c:v>04/01/2020</c:v>
                </c:pt>
                <c:pt idx="5">
                  <c:v>05/01/2020</c:v>
                </c:pt>
                <c:pt idx="6">
                  <c:v>06/01/2020</c:v>
                </c:pt>
                <c:pt idx="7">
                  <c:v>07/01/2020</c:v>
                </c:pt>
                <c:pt idx="8">
                  <c:v>08/01/2020</c:v>
                </c:pt>
                <c:pt idx="9">
                  <c:v>09/01/2020</c:v>
                </c:pt>
                <c:pt idx="10">
                  <c:v>10/01/2020</c:v>
                </c:pt>
                <c:pt idx="11">
                  <c:v>11/01/2020</c:v>
                </c:pt>
                <c:pt idx="12">
                  <c:v>12/01/2020</c:v>
                </c:pt>
                <c:pt idx="13">
                  <c:v>13/01/2020</c:v>
                </c:pt>
                <c:pt idx="14">
                  <c:v>14/01/2020</c:v>
                </c:pt>
                <c:pt idx="15">
                  <c:v>15/01/2020</c:v>
                </c:pt>
                <c:pt idx="16">
                  <c:v>16/01/2020</c:v>
                </c:pt>
                <c:pt idx="17">
                  <c:v>17/01/2020</c:v>
                </c:pt>
                <c:pt idx="18">
                  <c:v>18/01/2020</c:v>
                </c:pt>
                <c:pt idx="19">
                  <c:v>19/01/2020</c:v>
                </c:pt>
                <c:pt idx="20">
                  <c:v>20/01/2020</c:v>
                </c:pt>
                <c:pt idx="21">
                  <c:v>21/01/2020</c:v>
                </c:pt>
                <c:pt idx="22">
                  <c:v>22/01/2020</c:v>
                </c:pt>
                <c:pt idx="23">
                  <c:v>23/01/2020</c:v>
                </c:pt>
                <c:pt idx="24">
                  <c:v>24/01/2020</c:v>
                </c:pt>
                <c:pt idx="25">
                  <c:v>25/01/2020</c:v>
                </c:pt>
                <c:pt idx="26">
                  <c:v>26/01/2020</c:v>
                </c:pt>
                <c:pt idx="27">
                  <c:v>27/01/2020</c:v>
                </c:pt>
                <c:pt idx="28">
                  <c:v>28/01/2020</c:v>
                </c:pt>
                <c:pt idx="29">
                  <c:v>29/01/2020</c:v>
                </c:pt>
                <c:pt idx="30">
                  <c:v>30/01/2020</c:v>
                </c:pt>
                <c:pt idx="31">
                  <c:v>31/01/2020</c:v>
                </c:pt>
                <c:pt idx="32">
                  <c:v>01/02/2020</c:v>
                </c:pt>
                <c:pt idx="33">
                  <c:v>02/02/2020</c:v>
                </c:pt>
                <c:pt idx="34">
                  <c:v>03/02/2020</c:v>
                </c:pt>
                <c:pt idx="35">
                  <c:v>04/02/2020</c:v>
                </c:pt>
                <c:pt idx="36">
                  <c:v>05/02/2020</c:v>
                </c:pt>
                <c:pt idx="37">
                  <c:v>06/02/2020</c:v>
                </c:pt>
                <c:pt idx="38">
                  <c:v>07/02/2020</c:v>
                </c:pt>
                <c:pt idx="39">
                  <c:v>08/02/2020</c:v>
                </c:pt>
                <c:pt idx="40">
                  <c:v>09/02/2020</c:v>
                </c:pt>
                <c:pt idx="41">
                  <c:v>10/02/2020</c:v>
                </c:pt>
                <c:pt idx="42">
                  <c:v>11/02/2020</c:v>
                </c:pt>
                <c:pt idx="43">
                  <c:v>12/02/2020</c:v>
                </c:pt>
                <c:pt idx="44">
                  <c:v>13/02/2020</c:v>
                </c:pt>
                <c:pt idx="45">
                  <c:v>14/02/2020</c:v>
                </c:pt>
                <c:pt idx="46">
                  <c:v>15/02/2020</c:v>
                </c:pt>
                <c:pt idx="47">
                  <c:v>16/02/2020</c:v>
                </c:pt>
                <c:pt idx="48">
                  <c:v>17/02/2020</c:v>
                </c:pt>
                <c:pt idx="49">
                  <c:v>18/02/2020</c:v>
                </c:pt>
                <c:pt idx="50">
                  <c:v>19/02/2020</c:v>
                </c:pt>
                <c:pt idx="51">
                  <c:v>20/02/2020</c:v>
                </c:pt>
                <c:pt idx="52">
                  <c:v>21/02/2020</c:v>
                </c:pt>
                <c:pt idx="53">
                  <c:v>22/02/2020</c:v>
                </c:pt>
                <c:pt idx="54">
                  <c:v>23/02/2020</c:v>
                </c:pt>
                <c:pt idx="55">
                  <c:v>24/02/2020</c:v>
                </c:pt>
                <c:pt idx="56">
                  <c:v>25/02/2020</c:v>
                </c:pt>
                <c:pt idx="57">
                  <c:v>26/02/2020</c:v>
                </c:pt>
                <c:pt idx="58">
                  <c:v>27/02/2020</c:v>
                </c:pt>
                <c:pt idx="59">
                  <c:v>28/02/2020</c:v>
                </c:pt>
                <c:pt idx="60">
                  <c:v>01/03/2020</c:v>
                </c:pt>
                <c:pt idx="61">
                  <c:v>29/02/2020</c:v>
                </c:pt>
                <c:pt idx="62">
                  <c:v>02/03/2020</c:v>
                </c:pt>
                <c:pt idx="63">
                  <c:v>03/03/2020</c:v>
                </c:pt>
                <c:pt idx="64">
                  <c:v>04/03/2020</c:v>
                </c:pt>
                <c:pt idx="65">
                  <c:v>05/03/2020</c:v>
                </c:pt>
                <c:pt idx="66">
                  <c:v>06/03/2020</c:v>
                </c:pt>
                <c:pt idx="67">
                  <c:v>07/03/2020</c:v>
                </c:pt>
                <c:pt idx="68">
                  <c:v>08/03/2020</c:v>
                </c:pt>
                <c:pt idx="69">
                  <c:v>09/03/2020</c:v>
                </c:pt>
                <c:pt idx="70">
                  <c:v>10/03/2020</c:v>
                </c:pt>
                <c:pt idx="71">
                  <c:v>11/03/2020</c:v>
                </c:pt>
                <c:pt idx="72">
                  <c:v>12/03/2020</c:v>
                </c:pt>
                <c:pt idx="73">
                  <c:v>13/03/2020</c:v>
                </c:pt>
              </c:strCache>
            </c:strRef>
          </c:cat>
          <c:val>
            <c:numRef>
              <c:f>'Epicurve Day NOT CHINA'!$G$7:$G$81</c:f>
              <c:numCache>
                <c:formatCode>General</c:formatCode>
                <c:ptCount val="7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1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1</c:v>
                </c:pt>
                <c:pt idx="58">
                  <c:v>0</c:v>
                </c:pt>
                <c:pt idx="59">
                  <c:v>1</c:v>
                </c:pt>
                <c:pt idx="60">
                  <c:v>0</c:v>
                </c:pt>
                <c:pt idx="61">
                  <c:v>0</c:v>
                </c:pt>
                <c:pt idx="62">
                  <c:v>3</c:v>
                </c:pt>
                <c:pt idx="63">
                  <c:v>3</c:v>
                </c:pt>
                <c:pt idx="64">
                  <c:v>2</c:v>
                </c:pt>
                <c:pt idx="65">
                  <c:v>9</c:v>
                </c:pt>
                <c:pt idx="66">
                  <c:v>9</c:v>
                </c:pt>
                <c:pt idx="67">
                  <c:v>14</c:v>
                </c:pt>
                <c:pt idx="68">
                  <c:v>1</c:v>
                </c:pt>
                <c:pt idx="69">
                  <c:v>39</c:v>
                </c:pt>
                <c:pt idx="70">
                  <c:v>12</c:v>
                </c:pt>
                <c:pt idx="71">
                  <c:v>7</c:v>
                </c:pt>
                <c:pt idx="72">
                  <c:v>12</c:v>
                </c:pt>
                <c:pt idx="73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A9C-48AC-8522-9C8D16D182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"/>
        <c:overlap val="100"/>
        <c:axId val="549857024"/>
        <c:axId val="549852760"/>
      </c:barChart>
      <c:catAx>
        <c:axId val="5498570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 b="0" i="0" baseline="0">
                    <a:solidFill>
                      <a:sysClr val="windowText" lastClr="000000"/>
                    </a:solidFill>
                    <a:effectLst/>
                  </a:rPr>
                  <a:t>Day, month and year of reporting</a:t>
                </a:r>
                <a:endParaRPr lang="en-GB" sz="1400">
                  <a:solidFill>
                    <a:sysClr val="windowText" lastClr="000000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.31284168343310403"/>
              <c:y val="0.881445367274296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852760"/>
        <c:crosses val="autoZero"/>
        <c:auto val="1"/>
        <c:lblAlgn val="ctr"/>
        <c:lblOffset val="100"/>
        <c:noMultiLvlLbl val="0"/>
      </c:catAx>
      <c:valAx>
        <c:axId val="549852760"/>
        <c:scaling>
          <c:orientation val="minMax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>
                    <a:solidFill>
                      <a:sysClr val="windowText" lastClr="000000"/>
                    </a:solidFill>
                  </a:rPr>
                  <a:t>Number of cases</a:t>
                </a:r>
              </a:p>
            </c:rich>
          </c:tx>
          <c:layout>
            <c:manualLayout>
              <c:xMode val="edge"/>
              <c:yMode val="edge"/>
              <c:x val="7.5709779179810727E-2"/>
              <c:y val="4.073849464469115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857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8.6684882055358223E-2"/>
          <c:y val="0.13105590062111802"/>
          <c:w val="0.16728596608708368"/>
          <c:h val="0.352482884809111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" lastClr="FFFFFF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2020</a:t>
            </a:r>
            <a:endParaRPr lang="en-GB" sz="8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0136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81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71EB-E3AF-4F5A-ACD6-510F33677DF7}" type="datetime1">
              <a:rPr lang="en-GB" smtClean="0"/>
              <a:t>13/03/2020</a:t>
            </a:fld>
            <a:r>
              <a:rPr lang="en-GB" sz="1200" kern="0" smtClean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200" kern="0" dirty="0" smtClean="0">
                <a:solidFill>
                  <a:prstClr val="white"/>
                </a:solidFill>
                <a:ea typeface="+mn-ea"/>
              </a:rPr>
              <a:t>39, 2018</a:t>
            </a:r>
            <a:r>
              <a:rPr lang="en-GB" sz="1200" b="0" kern="0" dirty="0" smtClean="0">
                <a:solidFill>
                  <a:prstClr val="white"/>
                </a:solidFill>
                <a:ea typeface="+mn-ea"/>
              </a:rPr>
              <a:t/>
            </a:r>
            <a:br>
              <a:rPr lang="en-GB" sz="1200" b="0" kern="0" dirty="0" smtClean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 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 dirty="0" smtClean="0">
                <a:solidFill>
                  <a:schemeClr val="tx1"/>
                </a:solidFill>
              </a:rPr>
              <a:t>Week 39, 2018</a:t>
            </a:r>
            <a:br>
              <a:rPr lang="en-GB" kern="0" dirty="0" smtClean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solidFill>
                  <a:prstClr val="white"/>
                </a:solidFill>
                <a:ea typeface="+mn-ea"/>
              </a:rPr>
              <a:t>Reusable maps and graphs from ECDC Communicable Disease Threats Report</a:t>
            </a:r>
            <a:br>
              <a:rPr lang="en-GB" sz="23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800" kern="0" dirty="0" smtClean="0">
                <a:solidFill>
                  <a:prstClr val="white"/>
                </a:solidFill>
                <a:ea typeface="+mn-ea"/>
              </a:rPr>
              <a:t>11, 2020</a:t>
            </a:r>
            <a:r>
              <a:rPr lang="en-GB" sz="1800" b="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b="0" kern="0" dirty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/>
            </a:r>
            <a:b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free to translate, provided the content is not altered and the source is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/>
          <a:lstStyle/>
          <a:p>
            <a:r>
              <a:rPr dirty="0"/>
              <a:t>Seasonality and annual cumulative </a:t>
            </a:r>
            <a:r>
              <a:rPr dirty="0" smtClean="0"/>
              <a:t>cases</a:t>
            </a:r>
            <a:r>
              <a:rPr lang="en-GB" dirty="0" smtClean="0"/>
              <a:t> of measles in EU/EEA and the UK</a:t>
            </a:r>
            <a:r>
              <a:rPr dirty="0" smtClean="0"/>
              <a:t>, </a:t>
            </a:r>
            <a:r>
              <a:rPr lang="en-GB" dirty="0" smtClean="0"/>
              <a:t>from </a:t>
            </a:r>
            <a:r>
              <a:rPr dirty="0" smtClean="0"/>
              <a:t>Jan</a:t>
            </a:r>
            <a:r>
              <a:rPr lang="en-GB" dirty="0" err="1" smtClean="0"/>
              <a:t>uary</a:t>
            </a:r>
            <a:r>
              <a:rPr dirty="0" smtClean="0"/>
              <a:t> </a:t>
            </a:r>
            <a:r>
              <a:rPr dirty="0"/>
              <a:t>2018 </a:t>
            </a:r>
            <a:r>
              <a:rPr lang="en-GB" dirty="0" smtClean="0"/>
              <a:t>to</a:t>
            </a:r>
            <a:r>
              <a:rPr dirty="0" smtClean="0"/>
              <a:t> Jan</a:t>
            </a:r>
            <a:r>
              <a:rPr lang="en-GB" dirty="0" err="1" smtClean="0"/>
              <a:t>uary</a:t>
            </a:r>
            <a:r>
              <a:rPr dirty="0" smtClean="0"/>
              <a:t> </a:t>
            </a:r>
            <a:r>
              <a:rPr dirty="0"/>
              <a:t>2020</a:t>
            </a:r>
          </a:p>
        </p:txBody>
      </p:sp>
      <p:pic>
        <p:nvPicPr>
          <p:cNvPr id="3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999" y="1474237"/>
            <a:ext cx="11352563" cy="470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475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680" y="0"/>
            <a:ext cx="9717840" cy="951722"/>
          </a:xfrm>
        </p:spPr>
        <p:txBody>
          <a:bodyPr>
            <a:normAutofit/>
          </a:bodyPr>
          <a:lstStyle/>
          <a:p>
            <a:pPr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srgbClr val="002060"/>
                </a:solidFill>
              </a:rPr>
              <a:t>Distribution of confirmed human cases of </a:t>
            </a:r>
            <a:r>
              <a:rPr lang="en-GB" sz="2000" dirty="0" smtClean="0">
                <a:solidFill>
                  <a:srgbClr val="002060"/>
                </a:solidFill>
              </a:rPr>
              <a:t>influenza A(H9N2</a:t>
            </a:r>
            <a:r>
              <a:rPr lang="en-GB" sz="2000" dirty="0">
                <a:solidFill>
                  <a:srgbClr val="002060"/>
                </a:solidFill>
              </a:rPr>
              <a:t>) by reporting country, </a:t>
            </a:r>
            <a:r>
              <a:rPr lang="en-GB" sz="2000" dirty="0" smtClean="0">
                <a:solidFill>
                  <a:srgbClr val="002060"/>
                </a:solidFill>
              </a:rPr>
              <a:t>from 1998 to 11 </a:t>
            </a:r>
            <a:r>
              <a:rPr lang="en-GB" sz="2000" dirty="0">
                <a:solidFill>
                  <a:srgbClr val="002060"/>
                </a:solidFill>
              </a:rPr>
              <a:t>March </a:t>
            </a:r>
            <a:r>
              <a:rPr lang="en-GB" sz="2000" dirty="0" smtClean="0">
                <a:solidFill>
                  <a:srgbClr val="002060"/>
                </a:solidFill>
              </a:rPr>
              <a:t>2020</a:t>
            </a:r>
            <a:endParaRPr lang="en-GB" sz="20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93" y="951722"/>
            <a:ext cx="10603141" cy="551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1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79479" y="258952"/>
            <a:ext cx="9472773" cy="75818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89" b="1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89" b="1">
                <a:solidFill>
                  <a:srgbClr val="333333"/>
                </a:solidFill>
                <a:latin typeface="Tahoma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89" b="1">
                <a:solidFill>
                  <a:srgbClr val="333333"/>
                </a:solidFill>
                <a:latin typeface="Tahoma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89" b="1">
                <a:solidFill>
                  <a:srgbClr val="333333"/>
                </a:solidFill>
                <a:latin typeface="Tahoma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89" b="1">
                <a:solidFill>
                  <a:srgbClr val="333333"/>
                </a:solidFill>
                <a:latin typeface="Tahoma" pitchFamily="34" charset="0"/>
              </a:defRPr>
            </a:lvl5pPr>
            <a:lvl6pPr marL="45537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89" b="1">
                <a:solidFill>
                  <a:srgbClr val="333333"/>
                </a:solidFill>
                <a:latin typeface="Tahoma" pitchFamily="34" charset="0"/>
              </a:defRPr>
            </a:lvl6pPr>
            <a:lvl7pPr marL="91074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89" b="1">
                <a:solidFill>
                  <a:srgbClr val="333333"/>
                </a:solidFill>
                <a:latin typeface="Tahoma" pitchFamily="34" charset="0"/>
              </a:defRPr>
            </a:lvl7pPr>
            <a:lvl8pPr marL="136611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89" b="1">
                <a:solidFill>
                  <a:srgbClr val="333333"/>
                </a:solidFill>
                <a:latin typeface="Tahoma" pitchFamily="34" charset="0"/>
              </a:defRPr>
            </a:lvl8pPr>
            <a:lvl9pPr marL="182148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89" b="1">
                <a:solidFill>
                  <a:srgbClr val="333333"/>
                </a:solidFill>
                <a:latin typeface="Tahoma" pitchFamily="34" charset="0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Geographical distribution of confirmed human cases of </a:t>
            </a:r>
            <a:r>
              <a:rPr lang="en-GB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influenza A(H9N2</a:t>
            </a:r>
            <a:r>
              <a:rPr lang="en-GB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1998 – 11 March 2020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233" y="1153762"/>
            <a:ext cx="7120467" cy="550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71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0302" y="56035"/>
            <a:ext cx="7828430" cy="9517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1800" dirty="0"/>
              <a:t>Geographical distribution of COVID-19 cases </a:t>
            </a:r>
            <a:r>
              <a:rPr lang="en-GB" sz="1800" dirty="0" smtClean="0"/>
              <a:t>(in accordance with the </a:t>
            </a:r>
            <a:r>
              <a:rPr lang="en-GB" sz="1800" dirty="0"/>
              <a:t>applied case definition in the country), as of </a:t>
            </a:r>
            <a:r>
              <a:rPr lang="en-GB" sz="1800" dirty="0" smtClean="0"/>
              <a:t>13 March </a:t>
            </a:r>
            <a:r>
              <a:rPr lang="en-GB" sz="1800" dirty="0"/>
              <a:t>2020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" t="20253" r="900" b="1689"/>
          <a:stretch/>
        </p:blipFill>
        <p:spPr>
          <a:xfrm>
            <a:off x="842480" y="1006476"/>
            <a:ext cx="9719353" cy="548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3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720" y="214865"/>
            <a:ext cx="9581640" cy="951722"/>
          </a:xfrm>
        </p:spPr>
        <p:txBody>
          <a:bodyPr>
            <a:noAutofit/>
          </a:bodyPr>
          <a:lstStyle/>
          <a:p>
            <a:pPr algn="ctr"/>
            <a:r>
              <a:rPr lang="en-GB" sz="1800" dirty="0"/>
              <a:t>Geographic distribution of </a:t>
            </a:r>
            <a:r>
              <a:rPr lang="en-GB" sz="1800" dirty="0" smtClean="0"/>
              <a:t>laboratory confirmed COVID-19 cases</a:t>
            </a:r>
            <a:br>
              <a:rPr lang="en-GB" sz="1800" dirty="0" smtClean="0"/>
            </a:br>
            <a:r>
              <a:rPr lang="en-GB" sz="1800" dirty="0" smtClean="0"/>
              <a:t>in </a:t>
            </a:r>
            <a:r>
              <a:rPr lang="en-GB" sz="1800" dirty="0"/>
              <a:t>the </a:t>
            </a:r>
            <a:r>
              <a:rPr lang="en-GB" sz="1800" dirty="0" smtClean="0"/>
              <a:t>EU/EEA and the UK, as of 13 March 2020</a:t>
            </a:r>
            <a:r>
              <a:rPr lang="en-GB" sz="1800" dirty="0"/>
              <a:t/>
            </a:r>
            <a:br>
              <a:rPr lang="en-GB" sz="1800" dirty="0"/>
            </a:b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613" y="916476"/>
            <a:ext cx="7993808" cy="565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29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997" y="75119"/>
            <a:ext cx="8373394" cy="93708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GB" sz="1800" dirty="0"/>
              <a:t>Distribution of COVID-19 cases </a:t>
            </a:r>
            <a:r>
              <a:rPr lang="en-GB" sz="1800" dirty="0" smtClean="0"/>
              <a:t>(in accordance with the </a:t>
            </a:r>
            <a:r>
              <a:rPr lang="en-GB" sz="1800" dirty="0"/>
              <a:t>applied case definition in the country) by country and region, as of </a:t>
            </a:r>
            <a:r>
              <a:rPr lang="en-GB" sz="1800" dirty="0" smtClean="0"/>
              <a:t>13 March </a:t>
            </a:r>
            <a:r>
              <a:rPr lang="en-GB" sz="1800" dirty="0"/>
              <a:t>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397537" y="1561106"/>
            <a:ext cx="1017073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All countries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55057" y="1609194"/>
            <a:ext cx="2452916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Countries outside </a:t>
            </a:r>
            <a:r>
              <a:rPr lang="en-GB" sz="1200" dirty="0"/>
              <a:t>China Mainland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3046"/>
          <a:stretch/>
        </p:blipFill>
        <p:spPr>
          <a:xfrm>
            <a:off x="120570" y="1867726"/>
            <a:ext cx="6113375" cy="3515148"/>
          </a:xfrm>
          <a:prstGeom prst="rect">
            <a:avLst/>
          </a:prstGeom>
        </p:spPr>
      </p:pic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6006132"/>
              </p:ext>
            </p:extLst>
          </p:nvPr>
        </p:nvGraphicFramePr>
        <p:xfrm>
          <a:off x="6233945" y="2188582"/>
          <a:ext cx="5819907" cy="2873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5257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82975" y="75119"/>
            <a:ext cx="7395415" cy="93708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1800" dirty="0"/>
              <a:t>Distribution of COVID-19 cases (according to the applied case definition in the country</a:t>
            </a:r>
            <a:r>
              <a:rPr lang="en-GB" sz="1800" dirty="0" smtClean="0"/>
              <a:t>) in EU/EEA and the UK, </a:t>
            </a:r>
            <a:r>
              <a:rPr lang="en-GB" sz="1800" dirty="0"/>
              <a:t>as of </a:t>
            </a:r>
            <a:r>
              <a:rPr lang="en-GB" sz="1800" dirty="0" smtClean="0"/>
              <a:t>13 March </a:t>
            </a:r>
            <a:r>
              <a:rPr lang="en-GB" sz="1800" dirty="0"/>
              <a:t>2020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786" y="1012201"/>
            <a:ext cx="2698424" cy="53303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449" b="10238"/>
          <a:stretch/>
        </p:blipFill>
        <p:spPr>
          <a:xfrm>
            <a:off x="3723590" y="1174059"/>
            <a:ext cx="8251594" cy="500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41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77190" y="430168"/>
            <a:ext cx="10471319" cy="702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GB" sz="2000" dirty="0">
                <a:solidFill>
                  <a:srgbClr val="002060"/>
                </a:solidFill>
              </a:rPr>
              <a:t>Distribution of confirmed and probable cases of Ebola virus disease by week of reporting, Democratic Republic of the Congo and Uganda, as of </a:t>
            </a:r>
            <a:r>
              <a:rPr lang="en-GB" sz="2000" dirty="0" smtClean="0">
                <a:solidFill>
                  <a:srgbClr val="002060"/>
                </a:solidFill>
              </a:rPr>
              <a:t>10 March 2020</a:t>
            </a:r>
            <a:r>
              <a:rPr lang="en-GB" sz="2000" dirty="0">
                <a:solidFill>
                  <a:srgbClr val="002060"/>
                </a:solidFill>
              </a:rPr>
              <a:t/>
            </a:r>
            <a:br>
              <a:rPr lang="en-GB" sz="2000" dirty="0">
                <a:solidFill>
                  <a:srgbClr val="002060"/>
                </a:solidFill>
              </a:rPr>
            </a:br>
            <a:endParaRPr lang="en-GB" sz="20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86" y="1293942"/>
            <a:ext cx="8186928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1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43" y="129900"/>
            <a:ext cx="10354188" cy="486278"/>
          </a:xfrm>
        </p:spPr>
        <p:txBody>
          <a:bodyPr>
            <a:normAutofit/>
          </a:bodyPr>
          <a:lstStyle/>
          <a:p>
            <a:r>
              <a:rPr lang="en-GB" altLang="en-US" sz="2000" dirty="0">
                <a:solidFill>
                  <a:srgbClr val="002060"/>
                </a:solidFill>
              </a:rPr>
              <a:t>Ebola Virus Disease case distribution in DRC and Uganda as of </a:t>
            </a:r>
            <a:r>
              <a:rPr lang="en-GB" altLang="en-US" sz="2000" dirty="0" smtClean="0">
                <a:solidFill>
                  <a:srgbClr val="002060"/>
                </a:solidFill>
              </a:rPr>
              <a:t>10 March</a:t>
            </a:r>
            <a:r>
              <a:rPr lang="en-GB" sz="2000" dirty="0" smtClean="0">
                <a:solidFill>
                  <a:srgbClr val="002060"/>
                </a:solidFill>
              </a:rPr>
              <a:t> </a:t>
            </a:r>
            <a:r>
              <a:rPr lang="en-GB" altLang="en-US" sz="2000" dirty="0">
                <a:solidFill>
                  <a:srgbClr val="002060"/>
                </a:solidFill>
              </a:rPr>
              <a:t>2020</a:t>
            </a: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313" y="612416"/>
            <a:ext cx="7247694" cy="586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6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42951" y="222710"/>
            <a:ext cx="10332720" cy="1047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GB" sz="2000" dirty="0">
                <a:solidFill>
                  <a:srgbClr val="002060"/>
                </a:solidFill>
              </a:rPr>
              <a:t>Geographical distribution of confirmed and probable cases of Ebola virus disease, </a:t>
            </a:r>
            <a:r>
              <a:rPr lang="en-GB" sz="2000" dirty="0" smtClean="0">
                <a:solidFill>
                  <a:srgbClr val="002060"/>
                </a:solidFill>
              </a:rPr>
              <a:t>Democratic </a:t>
            </a:r>
            <a:r>
              <a:rPr lang="en-GB" sz="2000" dirty="0">
                <a:solidFill>
                  <a:srgbClr val="002060"/>
                </a:solidFill>
              </a:rPr>
              <a:t>Republic of the Congo and Uganda as of </a:t>
            </a:r>
            <a:r>
              <a:rPr lang="en-GB" sz="2000" dirty="0" smtClean="0">
                <a:solidFill>
                  <a:srgbClr val="002060"/>
                </a:solidFill>
              </a:rPr>
              <a:t>10 March 2020</a:t>
            </a:r>
            <a:r>
              <a:rPr lang="en-GB" sz="2000" dirty="0">
                <a:solidFill>
                  <a:srgbClr val="002060"/>
                </a:solidFill>
              </a:rPr>
              <a:t/>
            </a:r>
            <a:br>
              <a:rPr lang="en-GB" sz="2000" dirty="0">
                <a:solidFill>
                  <a:srgbClr val="002060"/>
                </a:solidFill>
              </a:rPr>
            </a:br>
            <a:endParaRPr lang="en-GB" sz="20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953142"/>
            <a:ext cx="7382892" cy="570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0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/>
          <a:lstStyle/>
          <a:p>
            <a:r>
              <a:rPr lang="en-GB" dirty="0" smtClean="0"/>
              <a:t>Measles cases in </a:t>
            </a:r>
            <a:r>
              <a:rPr dirty="0" smtClean="0"/>
              <a:t>EU/EEA</a:t>
            </a:r>
            <a:r>
              <a:rPr lang="en-GB" dirty="0" smtClean="0"/>
              <a:t> and the UK</a:t>
            </a:r>
            <a:r>
              <a:rPr dirty="0" smtClean="0"/>
              <a:t>,</a:t>
            </a:r>
            <a:r>
              <a:rPr lang="en-GB" dirty="0" smtClean="0"/>
              <a:t> from</a:t>
            </a:r>
            <a:r>
              <a:rPr dirty="0" smtClean="0"/>
              <a:t> Jan</a:t>
            </a:r>
            <a:r>
              <a:rPr lang="en-GB" dirty="0" err="1" smtClean="0"/>
              <a:t>uary</a:t>
            </a:r>
            <a:r>
              <a:rPr dirty="0" smtClean="0"/>
              <a:t> </a:t>
            </a:r>
            <a:r>
              <a:rPr dirty="0"/>
              <a:t>2018 </a:t>
            </a:r>
            <a:r>
              <a:rPr lang="en-GB" dirty="0" smtClean="0"/>
              <a:t>to </a:t>
            </a:r>
            <a:r>
              <a:rPr dirty="0" smtClean="0"/>
              <a:t>Jan</a:t>
            </a:r>
            <a:r>
              <a:rPr lang="en-GB" dirty="0" err="1" smtClean="0"/>
              <a:t>uary</a:t>
            </a:r>
            <a:r>
              <a:rPr dirty="0" smtClean="0"/>
              <a:t> </a:t>
            </a:r>
            <a:r>
              <a:rPr dirty="0"/>
              <a:t>2020</a:t>
            </a:r>
          </a:p>
        </p:txBody>
      </p:sp>
      <p:pic>
        <p:nvPicPr>
          <p:cNvPr id="3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999" y="1474237"/>
            <a:ext cx="11352563" cy="470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78335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Description xmlns="http://schemas.microsoft.com/sharepoint/v3" xsi:nil="true"/>
    <TaxKeywordTaxHTField xmlns="d23a570b-d7a9-49ca-a34c-8afb8206b4bf">
      <Terms xmlns="http://schemas.microsoft.com/office/infopath/2007/PartnerControls"/>
    </TaxKeywordTaxHTField>
    <TaxCatchAll xmlns="d23a570b-d7a9-49ca-a34c-8afb8206b4bf">
      <Value>124</Value>
      <Value>1624</Value>
      <Value>588</Value>
    </TaxCatchAll>
    <ECDC_Subject_whatTaxHTField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</TermName>
          <TermId xmlns="http://schemas.microsoft.com/office/infopath/2007/PartnerControls">ad1f1585-b938-4db1-992a-8af3e2bf831f</TermId>
        </TermInfo>
      </Terms>
    </ECDC_Subject_whatTaxHTField0>
    <ECDC_DMS_Project0 xmlns="376727eb-354b-45e4-998d-f84ea079474e">
      <Terms xmlns="http://schemas.microsoft.com/office/infopath/2007/PartnerControls"/>
    </ECDC_DMS_Project0>
    <ECDC_DMS_MIS_Activity_code0 xmlns="376727eb-354b-45e4-998d-f84ea079474e">
      <Terms xmlns="http://schemas.microsoft.com/office/infopath/2007/PartnerControls"/>
    </ECDC_DMS_MIS_Activity_code0>
    <ECDC_DMS_Section xmlns="376727eb-354b-45e4-998d-f84ea079474e">Epidemic Intelligence and Emergency Operations</ECDC_DMS_Section>
    <ECDC_DMS_Author xmlns="376727eb-354b-45e4-998d-f84ea079474e">
      <UserInfo>
        <DisplayName>Thomas Mollet</DisplayName>
        <AccountId>501</AccountId>
        <AccountType/>
      </UserInfo>
    </ECDC_DMS_Author>
    <ECDC_DMS_Group xmlns="376727eb-354b-45e4-998d-f84ea079474e">Epidemic Intelligence</ECDC_DMS_Group>
    <ECDC_DMS_Contains_Personal_Data xmlns="376727eb-354b-45e4-998d-f84ea079474e">false</ECDC_DMS_Contains_Personal_Data>
    <ECDC_DMS_Organization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 and Emergency Operations</TermName>
          <TermId xmlns="http://schemas.microsoft.com/office/infopath/2007/PartnerControls">14e38dbb-bccc-4c34-ac2f-9f24d991c96d</TermId>
        </TermInfo>
      </Terms>
    </ECDC_DMS_Organization0>
    <ECDC_DMS_Epi_and_Emergency_Document_Type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Non-Classified Epidemic Intelligence and Emergency Operations</TermName>
          <TermId xmlns="http://schemas.microsoft.com/office/infopath/2007/PartnerControls">37ea999c-e28f-4073-bd66-a51bd1b190b5</TermId>
        </TermInfo>
      </Terms>
    </ECDC_DMS_Epi_and_Emergency_Document_Type0>
    <ECDC_DMS_Data_Controller xmlns="376727eb-354b-45e4-998d-f84ea079474e">
      <UserInfo>
        <DisplayName/>
        <AccountId xsi:nil="true"/>
        <AccountType/>
      </UserInfo>
    </ECDC_DMS_Data_Controller>
    <ECDC_DMS_Classification xmlns="376727eb-354b-45e4-998d-f84ea079474e" xsi:nil="true"/>
    <ECDC_DMS_Effective_Date xmlns="376727eb-354b-45e4-998d-f84ea079474e">2016-10-31T09:44:00+00:00</ECDC_DMS_Effective_Dat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pidemic Intelligence and Emergency Operations" ma:contentTypeID="0x010100D736C7ACE9B64A2887FC840CE64E73CD00360B9ACB809F49C1884CB141DE574707007F106902CA0648509223A5AB6FB3715000B80CADFD35067648B85EBA8BF6B3929D" ma:contentTypeVersion="37" ma:contentTypeDescription="Epidemic Intelligence and Emergency Operations Content Type" ma:contentTypeScope="" ma:versionID="8f0cb0a25a289c4a32324af94a921498">
  <xsd:schema xmlns:xsd="http://www.w3.org/2001/XMLSchema" xmlns:xs="http://www.w3.org/2001/XMLSchema" xmlns:p="http://schemas.microsoft.com/office/2006/metadata/properties" xmlns:ns1="http://schemas.microsoft.com/sharepoint/v3" xmlns:ns2="376727eb-354b-45e4-998d-f84ea079474e" xmlns:ns3="d23a570b-d7a9-49ca-a34c-8afb8206b4bf" targetNamespace="http://schemas.microsoft.com/office/2006/metadata/properties" ma:root="true" ma:fieldsID="de28d7e1e387f98cca7eb7d69937aac5" ns1:_="" ns2:_="" ns3:_="">
    <xsd:import namespace="http://schemas.microsoft.com/sharepoint/v3"/>
    <xsd:import namespace="376727eb-354b-45e4-998d-f84ea079474e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2:ECDC_DMS_Organization0" minOccurs="0"/>
                <xsd:element ref="ns3:TaxCatchAll" minOccurs="0"/>
                <xsd:element ref="ns3:TaxCatchAllLabel" minOccurs="0"/>
                <xsd:element ref="ns2:ECDC_DMS_Epi_and_Emergency_Document_Type0" minOccurs="0"/>
                <xsd:element ref="ns2:ECDC_Subject_whatTaxHTField0" minOccurs="0"/>
                <xsd:element ref="ns2:ECDC_DMS_Project0" minOccurs="0"/>
                <xsd:element ref="ns2:ECDC_DMS_MIS_Activity_code0" minOccurs="0"/>
                <xsd:element ref="ns3:TaxKeywordTaxHTField" minOccurs="0"/>
                <xsd:element ref="ns2:ECDC_DMS_Classification" minOccurs="0"/>
                <xsd:element ref="ns2:ECDC_DMS_Contains_Personal_Data" minOccurs="0"/>
                <xsd:element ref="ns2:ECDC_DMS_Data_Controller" minOccurs="0"/>
                <xsd:element ref="ns2:ECDC_DMS_Effective_Date" minOccurs="0"/>
                <xsd:element ref="ns2:ECDC_DMS_Section" minOccurs="0"/>
                <xsd:element ref="ns2:ECDC_DMS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27eb-354b-45e4-998d-f84ea079474e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Organization0" ma:index="4" nillable="true" ma:taxonomy="true" ma:internalName="ECDC_DMS_Organization0" ma:taxonomyFieldName="ECDC_DMS_Organization" ma:displayName="Organisation" ma:readOnly="false" ma:default="" ma:fieldId="{35fb11e9-a18d-4b50-add6-447ef1d65648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Epi_and_Emergency_Document_Type0" ma:index="8" ma:taxonomy="true" ma:internalName="ECDC_DMS_Epi_and_Emergency_Document_Type0" ma:taxonomyFieldName="ECDC_DMS_Epi_and_Emergency_Document_Type" ma:displayName="Document Type" ma:readOnly="false" ma:fieldId="{db5d7a09-fdd7-41fd-b02e-d1d803890622}" ma:taxonomyMulti="true" ma:sspId="de887f88-4a24-49db-a549-4c3cbb517053" ma:termSetId="05694767-788d-4e99-ad07-3dd6ddb61ccc" ma:anchorId="fd2d67fc-49ba-4ea3-bbfc-a0893a7af3e7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0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12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14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lassification" ma:index="18" nillable="true" ma:displayName="Classification" ma:format="Dropdown" ma:internalName="ECDC_DMS_Classification" ma:readOnly="false">
      <xsd:simpleType>
        <xsd:restriction base="dms:Choice">
          <xsd:enumeration value="Public"/>
          <xsd:enumeration value="Restricted"/>
          <xsd:enumeration value="Confidential"/>
        </xsd:restriction>
      </xsd:simpleType>
    </xsd:element>
    <xsd:element name="ECDC_DMS_Contains_Personal_Data" ma:index="19" nillable="true" ma:displayName="Contains Personal Data" ma:default="0" ma:internalName="ECDC_DMS_Contains_Personal_Data" ma:readOnly="false">
      <xsd:simpleType>
        <xsd:restriction base="dms:Boolean"/>
      </xsd:simpleType>
    </xsd:element>
    <xsd:element name="ECDC_DMS_Data_Controller" ma:index="20" nillable="true" ma:displayName="Data Controller" ma:format="Hyperlink" ma:SearchPeopleOnly="false" ma:SharePointGroup="0" ma:internalName="ECDC_DMS_Data_Controll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Effective_Date" ma:index="21" nillable="true" ma:displayName="Effective Date" ma:default="[today]" ma:internalName="ECDC_DMS_Effective_Date" ma:readOnly="false">
      <xsd:simpleType>
        <xsd:restriction base="dms:DateTime"/>
      </xsd:simpleType>
    </xsd:element>
    <xsd:element name="ECDC_DMS_Section" ma:index="22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23" nillable="true" ma:displayName="Group" ma:description="Indicates the creator users ECDC Group" ma:hidden="true" ma:internalName="ECDC_DMS_Group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description="" ma:hidden="true" ma:list="{f540d323-f29b-4666-8500-d25439f05077}" ma:internalName="TaxCatchAll" ma:showField="CatchAllData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f540d323-f29b-4666-8500-d25439f05077}" ma:internalName="TaxCatchAllLabel" ma:readOnly="true" ma:showField="CatchAllDataLabel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de887f88-4a24-49db-a549-4c3cbb517053" ContentTypeId="0x010100D736C7ACE9B64A2887FC840CE64E73CD00360B9ACB809F49C1884CB141DE574707007F106902CA0648509223A5AB6FB37150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98013DF-7568-4DE1-A15A-B72D0DA1D637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d23a570b-d7a9-49ca-a34c-8afb8206b4bf"/>
    <ds:schemaRef ds:uri="376727eb-354b-45e4-998d-f84ea079474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BA77A72-71BB-4886-9700-B0F8355946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6727eb-354b-45e4-998d-f84ea079474e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8EED194-C37D-4977-AE20-81936875A2E9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62586917-95D1-403B-9907-4F45793AFAF0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ECDC_PowerPoint_Template_2009_rev_1_2</Template>
  <TotalTime>22121</TotalTime>
  <Words>307</Words>
  <Application>Microsoft Office PowerPoint</Application>
  <PresentationFormat>Widescreen</PresentationFormat>
  <Paragraphs>25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Tahoma</vt:lpstr>
      <vt:lpstr>Theme_ECDC</vt:lpstr>
      <vt:lpstr>Reusable maps and graphs from ECDC Communicable Disease Threats Report   Week 11, 2020 </vt:lpstr>
      <vt:lpstr>Geographical distribution of COVID-19 cases (in accordance with the applied case definition in the country), as of 13 March 2020</vt:lpstr>
      <vt:lpstr>Geographic distribution of laboratory confirmed COVID-19 cases in the EU/EEA and the UK, as of 13 March 2020 </vt:lpstr>
      <vt:lpstr>Distribution of COVID-19 cases (in accordance with the applied case definition in the country) by country and region, as of 13 March 2020</vt:lpstr>
      <vt:lpstr>Distribution of COVID-19 cases (according to the applied case definition in the country) in EU/EEA and the UK, as of 13 March 2020</vt:lpstr>
      <vt:lpstr>PowerPoint Presentation</vt:lpstr>
      <vt:lpstr>Ebola Virus Disease case distribution in DRC and Uganda as of 10 March 2020</vt:lpstr>
      <vt:lpstr>PowerPoint Presentation</vt:lpstr>
      <vt:lpstr>Measles cases in EU/EEA and the UK, from January 2018 to January 2020</vt:lpstr>
      <vt:lpstr>Seasonality and annual cumulative cases of measles in EU/EEA and the UK, from January 2018 to January 2020</vt:lpstr>
      <vt:lpstr>Distribution of confirmed human cases of influenza A(H9N2) by reporting country, from 1998 to 11 March 2020</vt:lpstr>
      <vt:lpstr>PowerPoint Presentation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lastModifiedBy>Samantha Wilson</cp:lastModifiedBy>
  <cp:revision>1844</cp:revision>
  <cp:lastPrinted>2017-03-24T07:50:18Z</cp:lastPrinted>
  <dcterms:created xsi:type="dcterms:W3CDTF">2015-11-05T13:02:54Z</dcterms:created>
  <dcterms:modified xsi:type="dcterms:W3CDTF">2020-03-13T13:48:04Z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0x010100D736C7ACE9B64A2887FC840CE64E73CD00360B9ACB809F49C1884CB141DE574707007F106902CA0648509223A5AB6FB3715000B80CADFD35067648B85EBA8BF6B3929D</vt:lpwstr>
  </property>
  <property fmtid="{D5CDD505-2E9C-101B-9397-08002B2CF9AE}" pid="3" name="_dlc_DocIdItemGuid">
    <vt:lpwstr>5d091477-0474-4b81-8d0d-8f15ba811882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</Properties>
</file>