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29"/>
  </p:notesMasterIdLst>
  <p:handoutMasterIdLst>
    <p:handoutMasterId r:id="rId30"/>
  </p:handoutMasterIdLst>
  <p:sldIdLst>
    <p:sldId id="256" r:id="rId7"/>
    <p:sldId id="257" r:id="rId8"/>
    <p:sldId id="258" r:id="rId9"/>
    <p:sldId id="273" r:id="rId10"/>
    <p:sldId id="274" r:id="rId11"/>
    <p:sldId id="279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46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08/03/2019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</a:t>
            </a: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Report</a:t>
            </a:r>
            <a:r>
              <a:rPr lang="en-GB" sz="23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10, 2019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2453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 distribution of human cases (stars) and animal outbreaks in cattle (triangles) and small ruminants (diamonds) of </a:t>
            </a:r>
            <a:r>
              <a:rPr lang="en-GB" sz="1800" b="0" dirty="0" smtClean="0"/>
              <a:t>Rift Valley fever </a:t>
            </a:r>
            <a:r>
              <a:rPr lang="en-GB" sz="1800" b="0" dirty="0"/>
              <a:t>in Mayotte, </a:t>
            </a:r>
            <a:r>
              <a:rPr lang="en-GB" sz="1800" b="0" dirty="0" smtClean="0"/>
              <a:t>22 </a:t>
            </a:r>
            <a:r>
              <a:rPr lang="en-GB" sz="1800" b="0" dirty="0"/>
              <a:t>November </a:t>
            </a:r>
            <a:r>
              <a:rPr lang="en-GB" sz="1800" b="0" dirty="0" smtClean="0"/>
              <a:t>2018</a:t>
            </a:r>
            <a:r>
              <a:rPr lang="en-GB" sz="1800" b="0" dirty="0" smtClean="0"/>
              <a:t>–</a:t>
            </a:r>
            <a:r>
              <a:rPr lang="en-GB" sz="1800" b="0" dirty="0" smtClean="0"/>
              <a:t>1 </a:t>
            </a:r>
            <a:r>
              <a:rPr lang="en-GB" sz="1800" b="0" dirty="0" smtClean="0"/>
              <a:t>March </a:t>
            </a:r>
            <a:r>
              <a:rPr lang="en-GB" sz="1800" b="0" dirty="0" smtClean="0"/>
              <a:t>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10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69" y="778426"/>
            <a:ext cx="4339407" cy="58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/>
          <a:lstStyle/>
          <a:p>
            <a:r>
              <a:rPr dirty="0"/>
              <a:t>Measles </a:t>
            </a:r>
            <a:r>
              <a:rPr dirty="0" smtClean="0"/>
              <a:t>monthly </a:t>
            </a:r>
            <a:r>
              <a:rPr dirty="0"/>
              <a:t>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3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EU/EEA,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 smtClean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Seasonality and annual cumulative </a:t>
            </a:r>
            <a:r>
              <a:rPr dirty="0" smtClean="0"/>
              <a:t>cases,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618438" cy="951722"/>
          </a:xfrm>
        </p:spPr>
        <p:txBody>
          <a:bodyPr/>
          <a:lstStyle/>
          <a:p>
            <a:r>
              <a:rPr dirty="0"/>
              <a:t>Age distribution of and rates,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Annual deaths by country,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1999" y="1474237"/>
          <a:ext cx="8229600" cy="23317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Country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FFFFFF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69AE23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Romania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Italy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France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Greece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Bulgaria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Germany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Portugal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6200" marR="76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EU/EEA</a:t>
                      </a:r>
                    </a:p>
                  </a:txBody>
                  <a:tcPr marL="0" marR="0" marT="0" marB="0" anchor="ctr">
                    <a:lnL w="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sz="1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ahoma"/>
                          <a:cs typeface="Tahoma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B3B3">
                          <a:alpha val="100000"/>
                        </a:srgbClr>
                      </a:solidFill>
                      <a:prstDash val="solid"/>
                    </a:lnL>
                    <a:lnR w="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</a:lnB>
                    <a:solidFill>
                      <a:srgbClr val="D9D9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998" y="4500880"/>
            <a:ext cx="817352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2019: </a:t>
            </a:r>
            <a:r>
              <a:rPr lang="en-GB" sz="1400" dirty="0" smtClean="0">
                <a:solidFill>
                  <a:srgbClr val="FF0000"/>
                </a:solidFill>
              </a:rPr>
              <a:t>2 </a:t>
            </a:r>
            <a:r>
              <a:rPr lang="en-GB" sz="1400" dirty="0" smtClean="0">
                <a:solidFill>
                  <a:srgbClr val="FF0000"/>
                </a:solidFill>
              </a:rPr>
              <a:t>recent deaths </a:t>
            </a:r>
            <a:r>
              <a:rPr lang="en-GB" sz="1400" dirty="0" smtClean="0">
                <a:solidFill>
                  <a:srgbClr val="FF0000"/>
                </a:solidFill>
              </a:rPr>
              <a:t>in Romania </a:t>
            </a:r>
            <a:r>
              <a:rPr lang="en-GB" sz="1400" dirty="0" smtClean="0">
                <a:solidFill>
                  <a:srgbClr val="FF0000"/>
                </a:solidFill>
              </a:rPr>
              <a:t>detected by epidemic intelligence that are not in </a:t>
            </a:r>
            <a:r>
              <a:rPr lang="en-GB" sz="1400" dirty="0" err="1" smtClean="0">
                <a:solidFill>
                  <a:srgbClr val="FF0000"/>
                </a:solidFill>
              </a:rPr>
              <a:t>TESSy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Monthly deaths by </a:t>
            </a:r>
            <a:r>
              <a:rPr dirty="0" smtClean="0"/>
              <a:t>country</a:t>
            </a:r>
            <a:r>
              <a:rPr lang="en-GB" dirty="0" smtClean="0"/>
              <a:t>,</a:t>
            </a:r>
            <a:r>
              <a:rPr dirty="0" smtClean="0"/>
              <a:t> 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Romania,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Italy,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9086" y="1474237"/>
            <a:ext cx="446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2019: No more recent cases detected through epidemic intelligence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Poland,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6343" y="1474237"/>
            <a:ext cx="3955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2019: 314 cases detected through epidemic intelligence vs 133 in </a:t>
            </a:r>
            <a:r>
              <a:rPr lang="en-GB" sz="1400" dirty="0" err="1" smtClean="0">
                <a:solidFill>
                  <a:srgbClr val="FF0000"/>
                </a:solidFill>
              </a:rPr>
              <a:t>TESSy</a:t>
            </a:r>
            <a:r>
              <a:rPr lang="en-GB" sz="1400" dirty="0" smtClean="0">
                <a:solidFill>
                  <a:srgbClr val="FF0000"/>
                </a:solidFill>
              </a:rPr>
              <a:t> to 31 </a:t>
            </a:r>
            <a:r>
              <a:rPr lang="en-GB" sz="1400" dirty="0" smtClean="0">
                <a:solidFill>
                  <a:srgbClr val="FF0000"/>
                </a:solidFill>
              </a:rPr>
              <a:t>January 2019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disease and health zones reporting cases,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6 March 2019</a:t>
            </a:r>
            <a:b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47" y="793200"/>
            <a:ext cx="7953483" cy="5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France,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1787" y="1474237"/>
            <a:ext cx="39563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2019: 224 cases detected through epidemic intelligence vs 124 in </a:t>
            </a:r>
            <a:r>
              <a:rPr lang="en-GB" sz="1400" dirty="0" err="1" smtClean="0">
                <a:solidFill>
                  <a:srgbClr val="FF0000"/>
                </a:solidFill>
              </a:rPr>
              <a:t>TESSy</a:t>
            </a:r>
            <a:r>
              <a:rPr lang="en-GB" sz="1400" dirty="0" smtClean="0">
                <a:solidFill>
                  <a:srgbClr val="FF0000"/>
                </a:solidFill>
              </a:rPr>
              <a:t> to 31 </a:t>
            </a:r>
            <a:r>
              <a:rPr lang="en-GB" sz="1400" dirty="0" smtClean="0">
                <a:solidFill>
                  <a:srgbClr val="FF0000"/>
                </a:solidFill>
              </a:rPr>
              <a:t>January 2019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Austria,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9086" y="1474237"/>
            <a:ext cx="405547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2019: 53 cases detected through epidemic intelligence vs 25 in </a:t>
            </a:r>
            <a:r>
              <a:rPr lang="en-GB" sz="1400" dirty="0" err="1" smtClean="0">
                <a:solidFill>
                  <a:srgbClr val="FF0000"/>
                </a:solidFill>
              </a:rPr>
              <a:t>TESSy</a:t>
            </a:r>
            <a:r>
              <a:rPr lang="en-GB" sz="1400" dirty="0" smtClean="0">
                <a:solidFill>
                  <a:srgbClr val="FF0000"/>
                </a:solidFill>
              </a:rPr>
              <a:t> to 31 </a:t>
            </a:r>
            <a:r>
              <a:rPr lang="en-GB" sz="1400" dirty="0" smtClean="0">
                <a:solidFill>
                  <a:srgbClr val="FF0000"/>
                </a:solidFill>
              </a:rPr>
              <a:t>January 2019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Czech Republic,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/>
              <a:t>–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7753" y="1474237"/>
            <a:ext cx="39493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2019: 170 cases detected through epidemic intelligence vs 29 in </a:t>
            </a:r>
            <a:r>
              <a:rPr lang="en-GB" sz="1400" dirty="0" err="1" smtClean="0">
                <a:solidFill>
                  <a:srgbClr val="FF0000"/>
                </a:solidFill>
              </a:rPr>
              <a:t>TESSy</a:t>
            </a:r>
            <a:r>
              <a:rPr lang="en-GB" sz="1400" dirty="0" smtClean="0">
                <a:solidFill>
                  <a:srgbClr val="FF0000"/>
                </a:solidFill>
              </a:rPr>
              <a:t> to 31 </a:t>
            </a:r>
            <a:r>
              <a:rPr lang="en-GB" sz="1400" dirty="0" smtClean="0">
                <a:solidFill>
                  <a:srgbClr val="FF0000"/>
                </a:solidFill>
              </a:rPr>
              <a:t>January 2019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6 March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1038686"/>
            <a:ext cx="7530876" cy="58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Distribution of confirmed cases of MERS-CoV by place of infection and month of </a:t>
            </a:r>
            <a:r>
              <a:rPr lang="en-GB" sz="1800" b="0" dirty="0" smtClean="0"/>
              <a:t>onset,</a:t>
            </a:r>
            <a:br>
              <a:rPr lang="en-GB" sz="1800" b="0" dirty="0" smtClean="0"/>
            </a:br>
            <a:r>
              <a:rPr lang="en-GB" sz="1800" b="0" dirty="0" smtClean="0"/>
              <a:t>March 2012–7 </a:t>
            </a:r>
            <a:r>
              <a:rPr lang="en-GB" sz="1800" b="0" dirty="0" smtClean="0"/>
              <a:t>March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4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46" t="1223" r="2028" b="10080"/>
          <a:stretch/>
        </p:blipFill>
        <p:spPr>
          <a:xfrm>
            <a:off x="568411" y="972065"/>
            <a:ext cx="10387913" cy="54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MERS-CoV cases by probable region of infection and exposure in 2019, as of </a:t>
            </a:r>
            <a:r>
              <a:rPr lang="en-GB" sz="1800" b="0" dirty="0" smtClean="0"/>
              <a:t>7 </a:t>
            </a:r>
            <a:r>
              <a:rPr lang="en-GB" sz="1800" b="0" dirty="0" smtClean="0"/>
              <a:t>March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5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2" y="978243"/>
            <a:ext cx="7219981" cy="55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Transmission chain of confirmed cases of MERS-CoV in Wadi Aldwasir, Saudi Arabia, by week of disease onset, </a:t>
            </a:r>
            <a:r>
              <a:rPr lang="en-GB" sz="1800" b="0" dirty="0" smtClean="0"/>
              <a:t>weeks 2</a:t>
            </a:r>
            <a:r>
              <a:rPr lang="en-GB" sz="1800" b="0" dirty="0" smtClean="0"/>
              <a:t>–7,</a:t>
            </a:r>
            <a:r>
              <a:rPr lang="en-GB" sz="1800" b="0" dirty="0" smtClean="0"/>
              <a:t> 2019 </a:t>
            </a:r>
            <a:r>
              <a:rPr lang="en-GB" sz="1800" b="0" dirty="0"/>
              <a:t>(</a:t>
            </a:r>
            <a:r>
              <a:rPr lang="en-GB" sz="1800" b="0" dirty="0" smtClean="0"/>
              <a:t>n=35</a:t>
            </a:r>
            <a:r>
              <a:rPr lang="en-GB" sz="1800" b="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6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5" t="650" r="6390" b="36019"/>
          <a:stretch/>
        </p:blipFill>
        <p:spPr>
          <a:xfrm>
            <a:off x="770573" y="972066"/>
            <a:ext cx="8595849" cy="464158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0170" y="5635100"/>
            <a:ext cx="8794764" cy="649288"/>
            <a:chOff x="808451" y="5635100"/>
            <a:chExt cx="8794764" cy="649288"/>
          </a:xfrm>
        </p:grpSpPr>
        <p:sp>
          <p:nvSpPr>
            <p:cNvPr id="20" name="TextBox 19"/>
            <p:cNvSpPr txBox="1"/>
            <p:nvPr/>
          </p:nvSpPr>
          <p:spPr>
            <a:xfrm>
              <a:off x="4444449" y="5643849"/>
              <a:ext cx="20411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Nosocomial transmission</a:t>
              </a:r>
            </a:p>
            <a:p>
              <a:endParaRPr lang="en-GB" sz="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Household contacts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08451" y="5635100"/>
              <a:ext cx="8794764" cy="64633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63226" y="5651878"/>
              <a:ext cx="24551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Primary cases (camel contact)</a:t>
              </a:r>
            </a:p>
            <a:p>
              <a:endParaRPr lang="en-GB" sz="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Under investigation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539624" y="575977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Isosceles Triangle 23"/>
            <p:cNvSpPr>
              <a:spLocks noChangeAspect="1"/>
            </p:cNvSpPr>
            <p:nvPr/>
          </p:nvSpPr>
          <p:spPr bwMode="auto">
            <a:xfrm>
              <a:off x="7539624" y="6048000"/>
              <a:ext cx="108000" cy="108000"/>
            </a:xfrm>
            <a:prstGeom prst="triangle">
              <a:avLst/>
            </a:prstGeom>
            <a:solidFill>
              <a:srgbClr val="3E5B84"/>
            </a:solidFill>
            <a:ln w="12700" cap="flat" cmpd="sng" algn="ctr">
              <a:solidFill>
                <a:srgbClr val="3E5B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77978" y="5653446"/>
              <a:ext cx="169447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Fatal cases</a:t>
              </a:r>
            </a:p>
            <a:p>
              <a:endParaRPr lang="en-GB" sz="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Healthcare workers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4320000" y="6048000"/>
              <a:ext cx="108000" cy="108000"/>
            </a:xfrm>
            <a:prstGeom prst="ellipse">
              <a:avLst/>
            </a:prstGeom>
            <a:solidFill>
              <a:srgbClr val="7CBDC4"/>
            </a:solidFill>
            <a:ln w="12700" cap="flat" cmpd="sng" algn="ctr">
              <a:solidFill>
                <a:srgbClr val="7CBD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1152000" y="5760000"/>
              <a:ext cx="108000" cy="108000"/>
            </a:xfrm>
            <a:prstGeom prst="ellipse">
              <a:avLst/>
            </a:prstGeom>
            <a:solidFill>
              <a:srgbClr val="65B32E"/>
            </a:solidFill>
            <a:ln w="12700" cap="flat" cmpd="sng" algn="ctr">
              <a:solidFill>
                <a:srgbClr val="65B3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1152525" y="6048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320000" y="5760000"/>
              <a:ext cx="108000" cy="108000"/>
            </a:xfrm>
            <a:prstGeom prst="ellipse">
              <a:avLst/>
            </a:prstGeom>
            <a:solidFill>
              <a:srgbClr val="3E5B84"/>
            </a:solidFill>
            <a:ln w="12700" cap="flat" cmpd="sng" algn="ctr">
              <a:solidFill>
                <a:srgbClr val="3E5B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70232" y="947738"/>
            <a:ext cx="2107538" cy="4896000"/>
            <a:chOff x="9770232" y="947738"/>
            <a:chExt cx="2107538" cy="4896000"/>
          </a:xfrm>
        </p:grpSpPr>
        <p:sp>
          <p:nvSpPr>
            <p:cNvPr id="31" name="TextBox 30"/>
            <p:cNvSpPr txBox="1"/>
            <p:nvPr/>
          </p:nvSpPr>
          <p:spPr>
            <a:xfrm>
              <a:off x="9795398" y="2255232"/>
              <a:ext cx="11996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2019-03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770232" y="947738"/>
              <a:ext cx="2107538" cy="4896000"/>
              <a:chOff x="9949343" y="947738"/>
              <a:chExt cx="2107538" cy="48960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9949343" y="947738"/>
                <a:ext cx="1230384" cy="4896000"/>
                <a:chOff x="10628852" y="947738"/>
                <a:chExt cx="1230384" cy="489600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 bwMode="auto">
                <a:xfrm flipH="1">
                  <a:off x="10628852" y="947738"/>
                  <a:ext cx="25166" cy="48960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10654018" y="1600307"/>
                  <a:ext cx="11996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2019-02</a:t>
                  </a:r>
                  <a:endParaRPr lang="en-GB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0655416" y="2963922"/>
                  <a:ext cx="11996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2019-04</a:t>
                  </a:r>
                  <a:endParaRPr lang="en-GB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656814" y="3731833"/>
                  <a:ext cx="11996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2019-05</a:t>
                  </a:r>
                  <a:endParaRPr lang="en-GB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0658212" y="4484004"/>
                  <a:ext cx="11996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2019-06</a:t>
                  </a:r>
                  <a:endParaRPr lang="en-GB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659610" y="5207894"/>
                  <a:ext cx="11996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2019-07</a:t>
                  </a:r>
                  <a:endParaRPr lang="en-GB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9974506" y="1003802"/>
                <a:ext cx="2082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Week of disease onset</a:t>
                </a:r>
                <a:endParaRPr lang="en-GB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60170" y="6343135"/>
            <a:ext cx="870625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 Following </a:t>
            </a:r>
            <a:r>
              <a:rPr lang="en-GB" sz="1100" dirty="0"/>
              <a:t>the admission of this patient in Hospital A, several new cases in contact with this hospital have been </a:t>
            </a:r>
            <a:r>
              <a:rPr lang="en-GB" sz="1100" dirty="0" smtClean="0"/>
              <a:t>identified.</a:t>
            </a:r>
            <a:endParaRPr lang="en-GB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2050252" y="1729481"/>
            <a:ext cx="20988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*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49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country of infection and </a:t>
            </a:r>
            <a:r>
              <a:rPr lang="en-GB" sz="1800" b="0" dirty="0" smtClean="0">
                <a:solidFill>
                  <a:prstClr val="black"/>
                </a:solidFill>
              </a:rPr>
              <a:t>year,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/>
              <a:t>–</a:t>
            </a:r>
            <a:r>
              <a:rPr lang="en-GB" sz="1800" b="0" dirty="0" smtClean="0">
                <a:solidFill>
                  <a:prstClr val="black"/>
                </a:solidFill>
              </a:rPr>
              <a:t>7 </a:t>
            </a:r>
            <a:r>
              <a:rPr lang="en-GB" sz="1800" b="0" dirty="0" smtClean="0">
                <a:solidFill>
                  <a:prstClr val="black"/>
                </a:solidFill>
              </a:rPr>
              <a:t>March </a:t>
            </a:r>
            <a:r>
              <a:rPr lang="en-GB" sz="1800" b="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7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43" y="965511"/>
            <a:ext cx="7191634" cy="55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reporting </a:t>
            </a:r>
            <a:r>
              <a:rPr lang="en-GB" sz="1800" b="0" dirty="0" smtClean="0">
                <a:solidFill>
                  <a:prstClr val="black"/>
                </a:solidFill>
              </a:rPr>
              <a:t>country,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</a:t>
            </a:r>
            <a:r>
              <a:rPr lang="en-GB" sz="1800" b="0" dirty="0" smtClean="0">
                <a:solidFill>
                  <a:prstClr val="black"/>
                </a:solidFill>
              </a:rPr>
              <a:t>7 </a:t>
            </a:r>
            <a:r>
              <a:rPr lang="en-GB" sz="1800" b="0" dirty="0" smtClean="0">
                <a:solidFill>
                  <a:prstClr val="black"/>
                </a:solidFill>
              </a:rPr>
              <a:t>March 2019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8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r="1548" b="25165"/>
          <a:stretch/>
        </p:blipFill>
        <p:spPr>
          <a:xfrm>
            <a:off x="558864" y="807307"/>
            <a:ext cx="9886716" cy="56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Distribution of confirmed human cases of </a:t>
            </a:r>
            <a:r>
              <a:rPr lang="en-GB" sz="1800" b="0" dirty="0" smtClean="0"/>
              <a:t>Rift Valley fever </a:t>
            </a:r>
            <a:r>
              <a:rPr lang="en-GB" sz="1800" b="0" dirty="0"/>
              <a:t>in Mayotte (n=63) by week of laboratory analysis request, </a:t>
            </a:r>
            <a:r>
              <a:rPr lang="en-GB" sz="1800" b="0" dirty="0" smtClean="0"/>
              <a:t>22 </a:t>
            </a:r>
            <a:r>
              <a:rPr lang="en-GB" sz="1800" b="0" dirty="0"/>
              <a:t>November </a:t>
            </a:r>
            <a:r>
              <a:rPr lang="en-GB" sz="1800" b="0" dirty="0" smtClean="0"/>
              <a:t>2018</a:t>
            </a:r>
            <a:r>
              <a:rPr lang="en-GB" sz="1800" b="0" dirty="0"/>
              <a:t>–</a:t>
            </a:r>
            <a:r>
              <a:rPr lang="en-GB" sz="1800" b="0" dirty="0" smtClean="0"/>
              <a:t>21 </a:t>
            </a:r>
            <a:r>
              <a:rPr lang="en-GB" sz="1800" b="0" dirty="0"/>
              <a:t>February </a:t>
            </a:r>
            <a:r>
              <a:rPr lang="en-GB" sz="1800" b="0" dirty="0" smtClean="0"/>
              <a:t>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9</a:t>
            </a:fld>
            <a:endParaRPr lang="en-GB" noProof="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4" y="1021254"/>
            <a:ext cx="9226401" cy="5242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6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18876</TotalTime>
  <Words>514</Words>
  <Application>Microsoft Office PowerPoint</Application>
  <PresentationFormat>Widescreen</PresentationFormat>
  <Paragraphs>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Theme_ECDC</vt:lpstr>
      <vt:lpstr>Reusable maps and graphs from ECDC Communicable Disease Threats Report   Week 10, 2019 </vt:lpstr>
      <vt:lpstr>Distribution of confirmed and probable cases of Ebola virus disease and health zones reporting cases, North Kivu and Ituri Provinces, Democratic Republic of the Congo, as of 6 March 2019 </vt:lpstr>
      <vt:lpstr>Geographical distribution of confirmed and probable cases of Ebola virus disease, North Kivu and Ituri Provinces, Democratic Republic of the Congo, as of 6 March 2019  </vt:lpstr>
      <vt:lpstr>Distribution of confirmed cases of MERS-CoV by place of infection and month of onset, March 2012–7 March 2019</vt:lpstr>
      <vt:lpstr>Geographical distribution of confirmed MERS-CoV cases by probable region of infection and exposure in 2019, as of 7 March 2019</vt:lpstr>
      <vt:lpstr>Transmission chain of confirmed cases of MERS-CoV in Wadi Aldwasir, Saudi Arabia, by week of disease onset, weeks 2–7, 2019 (n=35)</vt:lpstr>
      <vt:lpstr>Geographical distribution of confirmed MERS-CoV cases by country of infection and year, April 2012–7 March 2019</vt:lpstr>
      <vt:lpstr>Geographical distribution of confirmed MERS-CoV cases by reporting country, April 2012–7 March 2019 </vt:lpstr>
      <vt:lpstr>Distribution of confirmed human cases of Rift Valley fever in Mayotte (n=63) by week of laboratory analysis request, 22 November 2018–21 February 2019</vt:lpstr>
      <vt:lpstr>Geographic distribution of human cases (stars) and animal outbreaks in cattle (triangles) and small ruminants (diamonds) of Rift Valley fever in Mayotte, 22 November 2018–1 March 2019</vt:lpstr>
      <vt:lpstr>Measles monthly update</vt:lpstr>
      <vt:lpstr>EU/EEA, January 2017–January 2019</vt:lpstr>
      <vt:lpstr>Seasonality and annual cumulative cases, January 2017–January 2019</vt:lpstr>
      <vt:lpstr>Age distribution of and rates, January 2017–January 2019</vt:lpstr>
      <vt:lpstr>Annual deaths by country, January 2017–January 2019</vt:lpstr>
      <vt:lpstr>Monthly deaths by country, January 2017–January 2019</vt:lpstr>
      <vt:lpstr>Romania, January 2017–January 2019</vt:lpstr>
      <vt:lpstr>Italy, January 2017–January 2019</vt:lpstr>
      <vt:lpstr>Poland, January 2017–January 2019</vt:lpstr>
      <vt:lpstr>France, January 2017–January 2019</vt:lpstr>
      <vt:lpstr>Austria, January 2017–January 2019</vt:lpstr>
      <vt:lpstr>Czech Republic, January 2017–January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10, 2019</dc:title>
  <dc:creator>ECDC</dc:creator>
  <cp:keywords/>
  <cp:lastModifiedBy>Vivian Tse</cp:lastModifiedBy>
  <cp:revision>1508</cp:revision>
  <cp:lastPrinted>2017-03-24T07:50:18Z</cp:lastPrinted>
  <dcterms:created xsi:type="dcterms:W3CDTF">2015-11-05T13:02:54Z</dcterms:created>
  <dcterms:modified xsi:type="dcterms:W3CDTF">2019-03-08T10:38:52Z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