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6"/>
    <p:sldMasterId id="2147483716" r:id="rId7"/>
    <p:sldMasterId id="2147483719" r:id="rId8"/>
  </p:sldMasterIdLst>
  <p:notesMasterIdLst>
    <p:notesMasterId r:id="rId16"/>
  </p:notesMasterIdLst>
  <p:handoutMasterIdLst>
    <p:handoutMasterId r:id="rId17"/>
  </p:handoutMasterIdLst>
  <p:sldIdLst>
    <p:sldId id="256" r:id="rId9"/>
    <p:sldId id="270" r:id="rId10"/>
    <p:sldId id="266" r:id="rId11"/>
    <p:sldId id="267" r:id="rId12"/>
    <p:sldId id="269" r:id="rId13"/>
    <p:sldId id="273" r:id="rId14"/>
    <p:sldId id="275" r:id="rId15"/>
  </p:sldIdLst>
  <p:sldSz cx="9144000" cy="6858000" type="screen4x3"/>
  <p:notesSz cx="7010400" cy="92964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9BF7F"/>
    <a:srgbClr val="FFE471"/>
    <a:srgbClr val="FF9999"/>
    <a:srgbClr val="FF99CC"/>
    <a:srgbClr val="FFCC00"/>
    <a:srgbClr val="70AD47"/>
    <a:srgbClr val="FF6600"/>
    <a:srgbClr val="FF0066"/>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97" autoAdjust="0"/>
    <p:restoredTop sz="90251" autoAdjust="0"/>
  </p:normalViewPr>
  <p:slideViewPr>
    <p:cSldViewPr snapToGrid="0">
      <p:cViewPr varScale="1">
        <p:scale>
          <a:sx n="113" d="100"/>
          <a:sy n="113" d="100"/>
        </p:scale>
        <p:origin x="1428" y="10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84" d="100"/>
          <a:sy n="84" d="100"/>
        </p:scale>
        <p:origin x="2862" y="108"/>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3.xml"/><Relationship Id="rId13" Type="http://schemas.openxmlformats.org/officeDocument/2006/relationships/slide" Target="slides/slide5.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2.xml"/><Relationship Id="rId12" Type="http://schemas.openxmlformats.org/officeDocument/2006/relationships/slide" Target="slides/slide4.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3.xml"/><Relationship Id="rId5" Type="http://schemas.openxmlformats.org/officeDocument/2006/relationships/customXml" Target="../customXml/item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spPr>
            <a:solidFill>
              <a:schemeClr val="accent1"/>
            </a:solidFill>
            <a:ln>
              <a:noFill/>
            </a:ln>
            <a:effectLst/>
          </c:spPr>
          <c:invertIfNegative val="0"/>
          <c:cat>
            <c:strRef>
              <c:f>France!$A$1:$A$134</c:f>
              <c:strCache>
                <c:ptCount val="134"/>
                <c:pt idx="0">
                  <c:v>2015-02</c:v>
                </c:pt>
                <c:pt idx="1">
                  <c:v>2015-04</c:v>
                </c:pt>
                <c:pt idx="2">
                  <c:v>2015-06</c:v>
                </c:pt>
                <c:pt idx="3">
                  <c:v>2015-08</c:v>
                </c:pt>
                <c:pt idx="4">
                  <c:v>2015-09</c:v>
                </c:pt>
                <c:pt idx="5">
                  <c:v>2015-11</c:v>
                </c:pt>
                <c:pt idx="6">
                  <c:v>2015-12</c:v>
                </c:pt>
                <c:pt idx="7">
                  <c:v>2015-13</c:v>
                </c:pt>
                <c:pt idx="8">
                  <c:v>2015-14</c:v>
                </c:pt>
                <c:pt idx="9">
                  <c:v>2015-15</c:v>
                </c:pt>
                <c:pt idx="10">
                  <c:v>2015-16</c:v>
                </c:pt>
                <c:pt idx="11">
                  <c:v>2015-17</c:v>
                </c:pt>
                <c:pt idx="12">
                  <c:v>2015-18</c:v>
                </c:pt>
                <c:pt idx="13">
                  <c:v>2015-19</c:v>
                </c:pt>
                <c:pt idx="14">
                  <c:v>2015-20</c:v>
                </c:pt>
                <c:pt idx="15">
                  <c:v>2015-21</c:v>
                </c:pt>
                <c:pt idx="16">
                  <c:v>2015-22</c:v>
                </c:pt>
                <c:pt idx="17">
                  <c:v>2015-23</c:v>
                </c:pt>
                <c:pt idx="18">
                  <c:v>2015-24</c:v>
                </c:pt>
                <c:pt idx="19">
                  <c:v>2015-25</c:v>
                </c:pt>
                <c:pt idx="20">
                  <c:v>2015-26</c:v>
                </c:pt>
                <c:pt idx="21">
                  <c:v>2015-27</c:v>
                </c:pt>
                <c:pt idx="22">
                  <c:v>2015-28</c:v>
                </c:pt>
                <c:pt idx="23">
                  <c:v>2015-29</c:v>
                </c:pt>
                <c:pt idx="24">
                  <c:v>2015-30</c:v>
                </c:pt>
                <c:pt idx="25">
                  <c:v>2015-31</c:v>
                </c:pt>
                <c:pt idx="26">
                  <c:v>2015-32</c:v>
                </c:pt>
                <c:pt idx="27">
                  <c:v>2015-33</c:v>
                </c:pt>
                <c:pt idx="28">
                  <c:v>2015-34</c:v>
                </c:pt>
                <c:pt idx="29">
                  <c:v>2015-35</c:v>
                </c:pt>
                <c:pt idx="30">
                  <c:v>2015-38</c:v>
                </c:pt>
                <c:pt idx="31">
                  <c:v>2015-40</c:v>
                </c:pt>
                <c:pt idx="32">
                  <c:v>2015-42</c:v>
                </c:pt>
                <c:pt idx="33">
                  <c:v>2015-43</c:v>
                </c:pt>
                <c:pt idx="34">
                  <c:v>2015-44</c:v>
                </c:pt>
                <c:pt idx="35">
                  <c:v>2015-46</c:v>
                </c:pt>
                <c:pt idx="36">
                  <c:v>2015-48</c:v>
                </c:pt>
                <c:pt idx="37">
                  <c:v>2015-49</c:v>
                </c:pt>
                <c:pt idx="38">
                  <c:v>2015-50</c:v>
                </c:pt>
                <c:pt idx="39">
                  <c:v>2015-51</c:v>
                </c:pt>
                <c:pt idx="40">
                  <c:v>2015-53</c:v>
                </c:pt>
                <c:pt idx="41">
                  <c:v>2016-01</c:v>
                </c:pt>
                <c:pt idx="42">
                  <c:v>2016-02</c:v>
                </c:pt>
                <c:pt idx="43">
                  <c:v>2016-03</c:v>
                </c:pt>
                <c:pt idx="44">
                  <c:v>2016-04</c:v>
                </c:pt>
                <c:pt idx="45">
                  <c:v>2016-05</c:v>
                </c:pt>
                <c:pt idx="46">
                  <c:v>2016-06</c:v>
                </c:pt>
                <c:pt idx="47">
                  <c:v>2016-07</c:v>
                </c:pt>
                <c:pt idx="48">
                  <c:v>2016-08</c:v>
                </c:pt>
                <c:pt idx="49">
                  <c:v>2016-09</c:v>
                </c:pt>
                <c:pt idx="50">
                  <c:v>2016-10</c:v>
                </c:pt>
                <c:pt idx="51">
                  <c:v>2016-11</c:v>
                </c:pt>
                <c:pt idx="52">
                  <c:v>2016-12</c:v>
                </c:pt>
                <c:pt idx="53">
                  <c:v>2016-14</c:v>
                </c:pt>
                <c:pt idx="54">
                  <c:v>2016-16</c:v>
                </c:pt>
                <c:pt idx="55">
                  <c:v>2016-23</c:v>
                </c:pt>
                <c:pt idx="56">
                  <c:v>2016-24</c:v>
                </c:pt>
                <c:pt idx="57">
                  <c:v>2016-26</c:v>
                </c:pt>
                <c:pt idx="58">
                  <c:v>2016-27</c:v>
                </c:pt>
                <c:pt idx="59">
                  <c:v>2016-28</c:v>
                </c:pt>
                <c:pt idx="60">
                  <c:v>2016-29</c:v>
                </c:pt>
                <c:pt idx="61">
                  <c:v>2016-30</c:v>
                </c:pt>
                <c:pt idx="62">
                  <c:v>2016-33</c:v>
                </c:pt>
                <c:pt idx="63">
                  <c:v>2016-34</c:v>
                </c:pt>
                <c:pt idx="64">
                  <c:v>2016-35</c:v>
                </c:pt>
                <c:pt idx="65">
                  <c:v>2016-37</c:v>
                </c:pt>
                <c:pt idx="66">
                  <c:v>2016-38</c:v>
                </c:pt>
                <c:pt idx="67">
                  <c:v>2016-39</c:v>
                </c:pt>
                <c:pt idx="68">
                  <c:v>2016-41</c:v>
                </c:pt>
                <c:pt idx="69">
                  <c:v>2016-47</c:v>
                </c:pt>
                <c:pt idx="70">
                  <c:v>2016-49</c:v>
                </c:pt>
                <c:pt idx="71">
                  <c:v>2016-50</c:v>
                </c:pt>
                <c:pt idx="72">
                  <c:v>2016-51</c:v>
                </c:pt>
                <c:pt idx="73">
                  <c:v>2017-01</c:v>
                </c:pt>
                <c:pt idx="74">
                  <c:v>2017-02</c:v>
                </c:pt>
                <c:pt idx="75">
                  <c:v>2017-03</c:v>
                </c:pt>
                <c:pt idx="76">
                  <c:v>2017-04</c:v>
                </c:pt>
                <c:pt idx="77">
                  <c:v>2017-05</c:v>
                </c:pt>
                <c:pt idx="78">
                  <c:v>2017-06</c:v>
                </c:pt>
                <c:pt idx="79">
                  <c:v>2017-07</c:v>
                </c:pt>
                <c:pt idx="80">
                  <c:v>2017-08</c:v>
                </c:pt>
                <c:pt idx="81">
                  <c:v>2017-09</c:v>
                </c:pt>
                <c:pt idx="82">
                  <c:v>2017-10</c:v>
                </c:pt>
                <c:pt idx="83">
                  <c:v>2017-11</c:v>
                </c:pt>
                <c:pt idx="84">
                  <c:v>2017-12</c:v>
                </c:pt>
                <c:pt idx="85">
                  <c:v>2017-13</c:v>
                </c:pt>
                <c:pt idx="86">
                  <c:v>2017-14</c:v>
                </c:pt>
                <c:pt idx="87">
                  <c:v>2017-15</c:v>
                </c:pt>
                <c:pt idx="88">
                  <c:v>2017-16</c:v>
                </c:pt>
                <c:pt idx="89">
                  <c:v>2017-17</c:v>
                </c:pt>
                <c:pt idx="90">
                  <c:v>2017-18</c:v>
                </c:pt>
                <c:pt idx="91">
                  <c:v>2017-19</c:v>
                </c:pt>
                <c:pt idx="92">
                  <c:v>2017-20</c:v>
                </c:pt>
                <c:pt idx="93">
                  <c:v>2017-21</c:v>
                </c:pt>
                <c:pt idx="94">
                  <c:v>2017-22</c:v>
                </c:pt>
                <c:pt idx="95">
                  <c:v>2017-23</c:v>
                </c:pt>
                <c:pt idx="96">
                  <c:v>2017-24</c:v>
                </c:pt>
                <c:pt idx="97">
                  <c:v>2017-25</c:v>
                </c:pt>
                <c:pt idx="98">
                  <c:v>2017-26</c:v>
                </c:pt>
                <c:pt idx="99">
                  <c:v>2017-27</c:v>
                </c:pt>
                <c:pt idx="100">
                  <c:v>2017-28</c:v>
                </c:pt>
                <c:pt idx="101">
                  <c:v>2017-29</c:v>
                </c:pt>
                <c:pt idx="102">
                  <c:v>2017-30</c:v>
                </c:pt>
                <c:pt idx="103">
                  <c:v>2017-31</c:v>
                </c:pt>
                <c:pt idx="104">
                  <c:v>2017-32</c:v>
                </c:pt>
                <c:pt idx="105">
                  <c:v>2017-33</c:v>
                </c:pt>
                <c:pt idx="106">
                  <c:v>2017-34</c:v>
                </c:pt>
                <c:pt idx="107">
                  <c:v>2017-35</c:v>
                </c:pt>
                <c:pt idx="108">
                  <c:v>2017-36</c:v>
                </c:pt>
                <c:pt idx="109">
                  <c:v>2017-37</c:v>
                </c:pt>
                <c:pt idx="110">
                  <c:v>2017-38</c:v>
                </c:pt>
                <c:pt idx="111">
                  <c:v>2017-39</c:v>
                </c:pt>
                <c:pt idx="112">
                  <c:v>2017-40</c:v>
                </c:pt>
                <c:pt idx="113">
                  <c:v>2017-41</c:v>
                </c:pt>
                <c:pt idx="114">
                  <c:v>2017-42</c:v>
                </c:pt>
                <c:pt idx="115">
                  <c:v>2017-43</c:v>
                </c:pt>
                <c:pt idx="116">
                  <c:v>2017-44</c:v>
                </c:pt>
                <c:pt idx="117">
                  <c:v>2017-45</c:v>
                </c:pt>
                <c:pt idx="118">
                  <c:v>2017-46</c:v>
                </c:pt>
                <c:pt idx="119">
                  <c:v>2017-47</c:v>
                </c:pt>
                <c:pt idx="120">
                  <c:v>2017-48</c:v>
                </c:pt>
                <c:pt idx="121">
                  <c:v>2017-49</c:v>
                </c:pt>
                <c:pt idx="122">
                  <c:v>2017-50</c:v>
                </c:pt>
                <c:pt idx="123">
                  <c:v>2017-51</c:v>
                </c:pt>
                <c:pt idx="124">
                  <c:v>2017-52</c:v>
                </c:pt>
                <c:pt idx="125">
                  <c:v>2018-01</c:v>
                </c:pt>
                <c:pt idx="126">
                  <c:v>2018-02</c:v>
                </c:pt>
                <c:pt idx="127">
                  <c:v>2018-03</c:v>
                </c:pt>
                <c:pt idx="128">
                  <c:v>2018-04</c:v>
                </c:pt>
                <c:pt idx="129">
                  <c:v>2018-05</c:v>
                </c:pt>
                <c:pt idx="130">
                  <c:v>2018-06</c:v>
                </c:pt>
                <c:pt idx="131">
                  <c:v>2018-07</c:v>
                </c:pt>
                <c:pt idx="132">
                  <c:v>2018-08</c:v>
                </c:pt>
                <c:pt idx="133">
                  <c:v>2018-09</c:v>
                </c:pt>
              </c:strCache>
            </c:strRef>
          </c:cat>
          <c:val>
            <c:numRef>
              <c:f>France!$B$1:$B$134</c:f>
              <c:numCache>
                <c:formatCode>General</c:formatCode>
                <c:ptCount val="134"/>
                <c:pt idx="0">
                  <c:v>4</c:v>
                </c:pt>
                <c:pt idx="1">
                  <c:v>2</c:v>
                </c:pt>
                <c:pt idx="2">
                  <c:v>1</c:v>
                </c:pt>
                <c:pt idx="3">
                  <c:v>1</c:v>
                </c:pt>
                <c:pt idx="4">
                  <c:v>2</c:v>
                </c:pt>
                <c:pt idx="5">
                  <c:v>3</c:v>
                </c:pt>
                <c:pt idx="6">
                  <c:v>3</c:v>
                </c:pt>
                <c:pt idx="7">
                  <c:v>6</c:v>
                </c:pt>
                <c:pt idx="8">
                  <c:v>5</c:v>
                </c:pt>
                <c:pt idx="9">
                  <c:v>17</c:v>
                </c:pt>
                <c:pt idx="10">
                  <c:v>21</c:v>
                </c:pt>
                <c:pt idx="11">
                  <c:v>37</c:v>
                </c:pt>
                <c:pt idx="12">
                  <c:v>25</c:v>
                </c:pt>
                <c:pt idx="13">
                  <c:v>39</c:v>
                </c:pt>
                <c:pt idx="14">
                  <c:v>42</c:v>
                </c:pt>
                <c:pt idx="15">
                  <c:v>31</c:v>
                </c:pt>
                <c:pt idx="16">
                  <c:v>25</c:v>
                </c:pt>
                <c:pt idx="17">
                  <c:v>18</c:v>
                </c:pt>
                <c:pt idx="18">
                  <c:v>16</c:v>
                </c:pt>
                <c:pt idx="19">
                  <c:v>9</c:v>
                </c:pt>
                <c:pt idx="20">
                  <c:v>8</c:v>
                </c:pt>
                <c:pt idx="21">
                  <c:v>2</c:v>
                </c:pt>
                <c:pt idx="22">
                  <c:v>5</c:v>
                </c:pt>
                <c:pt idx="23">
                  <c:v>6</c:v>
                </c:pt>
                <c:pt idx="24">
                  <c:v>2</c:v>
                </c:pt>
                <c:pt idx="25">
                  <c:v>2</c:v>
                </c:pt>
                <c:pt idx="26">
                  <c:v>4</c:v>
                </c:pt>
                <c:pt idx="27">
                  <c:v>1</c:v>
                </c:pt>
                <c:pt idx="28">
                  <c:v>4</c:v>
                </c:pt>
                <c:pt idx="29">
                  <c:v>1</c:v>
                </c:pt>
                <c:pt idx="30">
                  <c:v>1</c:v>
                </c:pt>
                <c:pt idx="31">
                  <c:v>1</c:v>
                </c:pt>
                <c:pt idx="32">
                  <c:v>2</c:v>
                </c:pt>
                <c:pt idx="33">
                  <c:v>1</c:v>
                </c:pt>
                <c:pt idx="34">
                  <c:v>2</c:v>
                </c:pt>
                <c:pt idx="35">
                  <c:v>2</c:v>
                </c:pt>
                <c:pt idx="36">
                  <c:v>2</c:v>
                </c:pt>
                <c:pt idx="37">
                  <c:v>2</c:v>
                </c:pt>
                <c:pt idx="38">
                  <c:v>2</c:v>
                </c:pt>
                <c:pt idx="39">
                  <c:v>2</c:v>
                </c:pt>
                <c:pt idx="40">
                  <c:v>6</c:v>
                </c:pt>
                <c:pt idx="41">
                  <c:v>3</c:v>
                </c:pt>
                <c:pt idx="42">
                  <c:v>3</c:v>
                </c:pt>
                <c:pt idx="43">
                  <c:v>6</c:v>
                </c:pt>
                <c:pt idx="44">
                  <c:v>5</c:v>
                </c:pt>
                <c:pt idx="45">
                  <c:v>5</c:v>
                </c:pt>
                <c:pt idx="46">
                  <c:v>5</c:v>
                </c:pt>
                <c:pt idx="47">
                  <c:v>2</c:v>
                </c:pt>
                <c:pt idx="48">
                  <c:v>2</c:v>
                </c:pt>
                <c:pt idx="49">
                  <c:v>4</c:v>
                </c:pt>
                <c:pt idx="50">
                  <c:v>3</c:v>
                </c:pt>
                <c:pt idx="51">
                  <c:v>3</c:v>
                </c:pt>
                <c:pt idx="52">
                  <c:v>2</c:v>
                </c:pt>
                <c:pt idx="53">
                  <c:v>1</c:v>
                </c:pt>
                <c:pt idx="54">
                  <c:v>2</c:v>
                </c:pt>
                <c:pt idx="55">
                  <c:v>3</c:v>
                </c:pt>
                <c:pt idx="56">
                  <c:v>2</c:v>
                </c:pt>
                <c:pt idx="57">
                  <c:v>2</c:v>
                </c:pt>
                <c:pt idx="58">
                  <c:v>2</c:v>
                </c:pt>
                <c:pt idx="59">
                  <c:v>1</c:v>
                </c:pt>
                <c:pt idx="60">
                  <c:v>2</c:v>
                </c:pt>
                <c:pt idx="61">
                  <c:v>1</c:v>
                </c:pt>
                <c:pt idx="62">
                  <c:v>1</c:v>
                </c:pt>
                <c:pt idx="63">
                  <c:v>3</c:v>
                </c:pt>
                <c:pt idx="64">
                  <c:v>2</c:v>
                </c:pt>
                <c:pt idx="65">
                  <c:v>3</c:v>
                </c:pt>
                <c:pt idx="66">
                  <c:v>1</c:v>
                </c:pt>
                <c:pt idx="67">
                  <c:v>2</c:v>
                </c:pt>
                <c:pt idx="68">
                  <c:v>1</c:v>
                </c:pt>
                <c:pt idx="69">
                  <c:v>2</c:v>
                </c:pt>
                <c:pt idx="70">
                  <c:v>1</c:v>
                </c:pt>
                <c:pt idx="71">
                  <c:v>2</c:v>
                </c:pt>
                <c:pt idx="72">
                  <c:v>1</c:v>
                </c:pt>
                <c:pt idx="73">
                  <c:v>4</c:v>
                </c:pt>
                <c:pt idx="74">
                  <c:v>6</c:v>
                </c:pt>
                <c:pt idx="75">
                  <c:v>9</c:v>
                </c:pt>
                <c:pt idx="76">
                  <c:v>11</c:v>
                </c:pt>
                <c:pt idx="77">
                  <c:v>11</c:v>
                </c:pt>
                <c:pt idx="78">
                  <c:v>15</c:v>
                </c:pt>
                <c:pt idx="79">
                  <c:v>13</c:v>
                </c:pt>
                <c:pt idx="80">
                  <c:v>17</c:v>
                </c:pt>
                <c:pt idx="81">
                  <c:v>8</c:v>
                </c:pt>
                <c:pt idx="82">
                  <c:v>14</c:v>
                </c:pt>
                <c:pt idx="83">
                  <c:v>7</c:v>
                </c:pt>
                <c:pt idx="84">
                  <c:v>16</c:v>
                </c:pt>
                <c:pt idx="85">
                  <c:v>14</c:v>
                </c:pt>
                <c:pt idx="86">
                  <c:v>14</c:v>
                </c:pt>
                <c:pt idx="87">
                  <c:v>11</c:v>
                </c:pt>
                <c:pt idx="88">
                  <c:v>12</c:v>
                </c:pt>
                <c:pt idx="89">
                  <c:v>17</c:v>
                </c:pt>
                <c:pt idx="90">
                  <c:v>24</c:v>
                </c:pt>
                <c:pt idx="91">
                  <c:v>32</c:v>
                </c:pt>
                <c:pt idx="92">
                  <c:v>31</c:v>
                </c:pt>
                <c:pt idx="93">
                  <c:v>19</c:v>
                </c:pt>
                <c:pt idx="94">
                  <c:v>17</c:v>
                </c:pt>
                <c:pt idx="95">
                  <c:v>9</c:v>
                </c:pt>
                <c:pt idx="96">
                  <c:v>9</c:v>
                </c:pt>
                <c:pt idx="97">
                  <c:v>10</c:v>
                </c:pt>
                <c:pt idx="98">
                  <c:v>6</c:v>
                </c:pt>
                <c:pt idx="99">
                  <c:v>15</c:v>
                </c:pt>
                <c:pt idx="100">
                  <c:v>14</c:v>
                </c:pt>
                <c:pt idx="101">
                  <c:v>6</c:v>
                </c:pt>
                <c:pt idx="102">
                  <c:v>4</c:v>
                </c:pt>
                <c:pt idx="103">
                  <c:v>3</c:v>
                </c:pt>
                <c:pt idx="104">
                  <c:v>3</c:v>
                </c:pt>
                <c:pt idx="105">
                  <c:v>3</c:v>
                </c:pt>
                <c:pt idx="106">
                  <c:v>5</c:v>
                </c:pt>
                <c:pt idx="107">
                  <c:v>2</c:v>
                </c:pt>
                <c:pt idx="108">
                  <c:v>9</c:v>
                </c:pt>
                <c:pt idx="109">
                  <c:v>2</c:v>
                </c:pt>
                <c:pt idx="110">
                  <c:v>6</c:v>
                </c:pt>
                <c:pt idx="111">
                  <c:v>1</c:v>
                </c:pt>
                <c:pt idx="112">
                  <c:v>2</c:v>
                </c:pt>
                <c:pt idx="113">
                  <c:v>2</c:v>
                </c:pt>
                <c:pt idx="114">
                  <c:v>6</c:v>
                </c:pt>
                <c:pt idx="115">
                  <c:v>2</c:v>
                </c:pt>
                <c:pt idx="116">
                  <c:v>2</c:v>
                </c:pt>
                <c:pt idx="117">
                  <c:v>2</c:v>
                </c:pt>
                <c:pt idx="118">
                  <c:v>3</c:v>
                </c:pt>
                <c:pt idx="119">
                  <c:v>2</c:v>
                </c:pt>
                <c:pt idx="120">
                  <c:v>13</c:v>
                </c:pt>
                <c:pt idx="121">
                  <c:v>4</c:v>
                </c:pt>
                <c:pt idx="122">
                  <c:v>17</c:v>
                </c:pt>
                <c:pt idx="123">
                  <c:v>16</c:v>
                </c:pt>
                <c:pt idx="124">
                  <c:v>18</c:v>
                </c:pt>
                <c:pt idx="125">
                  <c:v>26</c:v>
                </c:pt>
                <c:pt idx="126">
                  <c:v>31</c:v>
                </c:pt>
                <c:pt idx="127">
                  <c:v>48</c:v>
                </c:pt>
                <c:pt idx="128">
                  <c:v>83</c:v>
                </c:pt>
                <c:pt idx="129">
                  <c:v>43</c:v>
                </c:pt>
              </c:numCache>
            </c:numRef>
          </c:val>
          <c:extLst>
            <c:ext xmlns:c16="http://schemas.microsoft.com/office/drawing/2014/chart" uri="{C3380CC4-5D6E-409C-BE32-E72D297353CC}">
              <c16:uniqueId val="{00000000-CEEC-4F25-A5C2-E6FBB4631346}"/>
            </c:ext>
          </c:extLst>
        </c:ser>
        <c:dLbls>
          <c:showLegendKey val="0"/>
          <c:showVal val="0"/>
          <c:showCatName val="0"/>
          <c:showSerName val="0"/>
          <c:showPercent val="0"/>
          <c:showBubbleSize val="0"/>
        </c:dLbls>
        <c:gapWidth val="5"/>
        <c:overlap val="100"/>
        <c:axId val="453751048"/>
        <c:axId val="167579544"/>
      </c:barChart>
      <c:catAx>
        <c:axId val="453751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7579544"/>
        <c:crosses val="autoZero"/>
        <c:auto val="1"/>
        <c:lblAlgn val="ctr"/>
        <c:lblOffset val="100"/>
        <c:noMultiLvlLbl val="0"/>
      </c:catAx>
      <c:valAx>
        <c:axId val="16757954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37510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8238367158215984E-2"/>
          <c:y val="0.15123568414707655"/>
          <c:w val="0.94693137789183968"/>
          <c:h val="0.73153640605050951"/>
        </c:manualLayout>
      </c:layout>
      <c:barChart>
        <c:barDir val="col"/>
        <c:grouping val="stacked"/>
        <c:varyColors val="0"/>
        <c:ser>
          <c:idx val="0"/>
          <c:order val="0"/>
          <c:spPr>
            <a:solidFill>
              <a:schemeClr val="accent1"/>
            </a:solidFill>
            <a:ln>
              <a:noFill/>
            </a:ln>
            <a:effectLst/>
          </c:spPr>
          <c:invertIfNegative val="0"/>
          <c:dPt>
            <c:idx val="43"/>
            <c:invertIfNegative val="0"/>
            <c:bubble3D val="0"/>
            <c:spPr>
              <a:solidFill>
                <a:schemeClr val="accent1"/>
              </a:solidFill>
              <a:ln>
                <a:noFill/>
              </a:ln>
              <a:effectLst/>
            </c:spPr>
            <c:extLst>
              <c:ext xmlns:c16="http://schemas.microsoft.com/office/drawing/2014/chart" uri="{C3380CC4-5D6E-409C-BE32-E72D297353CC}">
                <c16:uniqueId val="{00000001-F0AB-4216-9DEF-CB170A8955F1}"/>
              </c:ext>
            </c:extLst>
          </c:dPt>
          <c:dPt>
            <c:idx val="44"/>
            <c:invertIfNegative val="0"/>
            <c:bubble3D val="0"/>
            <c:spPr>
              <a:solidFill>
                <a:schemeClr val="accent1"/>
              </a:solidFill>
              <a:ln>
                <a:noFill/>
              </a:ln>
              <a:effectLst/>
            </c:spPr>
            <c:extLst>
              <c:ext xmlns:c16="http://schemas.microsoft.com/office/drawing/2014/chart" uri="{C3380CC4-5D6E-409C-BE32-E72D297353CC}">
                <c16:uniqueId val="{00000003-F0AB-4216-9DEF-CB170A8955F1}"/>
              </c:ext>
            </c:extLst>
          </c:dPt>
          <c:cat>
            <c:strRef>
              <c:f>Sheet1!$A$27:$A$87</c:f>
              <c:strCache>
                <c:ptCount val="61"/>
                <c:pt idx="0">
                  <c:v>2017-1</c:v>
                </c:pt>
                <c:pt idx="1">
                  <c:v>2017-2</c:v>
                </c:pt>
                <c:pt idx="2">
                  <c:v>2017-3</c:v>
                </c:pt>
                <c:pt idx="3">
                  <c:v>2017-4</c:v>
                </c:pt>
                <c:pt idx="4">
                  <c:v>2017-5</c:v>
                </c:pt>
                <c:pt idx="5">
                  <c:v>2017-6</c:v>
                </c:pt>
                <c:pt idx="6">
                  <c:v>2017-7</c:v>
                </c:pt>
                <c:pt idx="7">
                  <c:v>2017-8</c:v>
                </c:pt>
                <c:pt idx="8">
                  <c:v>2017-9</c:v>
                </c:pt>
                <c:pt idx="9">
                  <c:v>2017-10</c:v>
                </c:pt>
                <c:pt idx="10">
                  <c:v>2017-11</c:v>
                </c:pt>
                <c:pt idx="11">
                  <c:v>2017-12</c:v>
                </c:pt>
                <c:pt idx="12">
                  <c:v>2017-13</c:v>
                </c:pt>
                <c:pt idx="13">
                  <c:v>2017-14</c:v>
                </c:pt>
                <c:pt idx="14">
                  <c:v>2017-15</c:v>
                </c:pt>
                <c:pt idx="15">
                  <c:v>2017-16</c:v>
                </c:pt>
                <c:pt idx="16">
                  <c:v>2017-17</c:v>
                </c:pt>
                <c:pt idx="17">
                  <c:v>2017-18</c:v>
                </c:pt>
                <c:pt idx="18">
                  <c:v>2017-19</c:v>
                </c:pt>
                <c:pt idx="19">
                  <c:v>2017-20</c:v>
                </c:pt>
                <c:pt idx="20">
                  <c:v>2017-21</c:v>
                </c:pt>
                <c:pt idx="21">
                  <c:v>2017-22</c:v>
                </c:pt>
                <c:pt idx="22">
                  <c:v>2017-23</c:v>
                </c:pt>
                <c:pt idx="23">
                  <c:v>2017-24</c:v>
                </c:pt>
                <c:pt idx="24">
                  <c:v>2017-25</c:v>
                </c:pt>
                <c:pt idx="25">
                  <c:v>2017-26</c:v>
                </c:pt>
                <c:pt idx="26">
                  <c:v>2017-27</c:v>
                </c:pt>
                <c:pt idx="27">
                  <c:v>2017-28</c:v>
                </c:pt>
                <c:pt idx="28">
                  <c:v>2017-29</c:v>
                </c:pt>
                <c:pt idx="29">
                  <c:v>2017-30</c:v>
                </c:pt>
                <c:pt idx="30">
                  <c:v>2017-31</c:v>
                </c:pt>
                <c:pt idx="31">
                  <c:v>2017-32</c:v>
                </c:pt>
                <c:pt idx="32">
                  <c:v>2017-33</c:v>
                </c:pt>
                <c:pt idx="33">
                  <c:v>2017-34</c:v>
                </c:pt>
                <c:pt idx="34">
                  <c:v>2017-35</c:v>
                </c:pt>
                <c:pt idx="35">
                  <c:v>2017-36</c:v>
                </c:pt>
                <c:pt idx="36">
                  <c:v>2017-37</c:v>
                </c:pt>
                <c:pt idx="37">
                  <c:v>2017-38</c:v>
                </c:pt>
                <c:pt idx="38">
                  <c:v>2017-39</c:v>
                </c:pt>
                <c:pt idx="39">
                  <c:v>2017-40</c:v>
                </c:pt>
                <c:pt idx="40">
                  <c:v>2017-41</c:v>
                </c:pt>
                <c:pt idx="41">
                  <c:v>2017-42</c:v>
                </c:pt>
                <c:pt idx="42">
                  <c:v>2017-43</c:v>
                </c:pt>
                <c:pt idx="43">
                  <c:v>2017-44</c:v>
                </c:pt>
                <c:pt idx="44">
                  <c:v>2017-45</c:v>
                </c:pt>
                <c:pt idx="45">
                  <c:v>2017-46</c:v>
                </c:pt>
                <c:pt idx="46">
                  <c:v>2017-47</c:v>
                </c:pt>
                <c:pt idx="47">
                  <c:v>2017-48</c:v>
                </c:pt>
                <c:pt idx="48">
                  <c:v>2017-49</c:v>
                </c:pt>
                <c:pt idx="49">
                  <c:v>2017-50</c:v>
                </c:pt>
                <c:pt idx="50">
                  <c:v>2017-51</c:v>
                </c:pt>
                <c:pt idx="51">
                  <c:v>2017-52</c:v>
                </c:pt>
                <c:pt idx="52">
                  <c:v>2018-1</c:v>
                </c:pt>
                <c:pt idx="53">
                  <c:v>2018-2</c:v>
                </c:pt>
                <c:pt idx="54">
                  <c:v>2018-3</c:v>
                </c:pt>
                <c:pt idx="55">
                  <c:v>2018-4</c:v>
                </c:pt>
                <c:pt idx="56">
                  <c:v>2018-5</c:v>
                </c:pt>
                <c:pt idx="57">
                  <c:v>2018-6</c:v>
                </c:pt>
                <c:pt idx="58">
                  <c:v>2018-7</c:v>
                </c:pt>
                <c:pt idx="59">
                  <c:v>2018-8</c:v>
                </c:pt>
                <c:pt idx="60">
                  <c:v>2018-9</c:v>
                </c:pt>
              </c:strCache>
            </c:strRef>
          </c:cat>
          <c:val>
            <c:numRef>
              <c:f>Sheet1!$B$27:$B$87</c:f>
              <c:numCache>
                <c:formatCode>General</c:formatCode>
                <c:ptCount val="61"/>
                <c:pt idx="18">
                  <c:v>3</c:v>
                </c:pt>
                <c:pt idx="24">
                  <c:v>1</c:v>
                </c:pt>
                <c:pt idx="25">
                  <c:v>1</c:v>
                </c:pt>
                <c:pt idx="27">
                  <c:v>5</c:v>
                </c:pt>
                <c:pt idx="28">
                  <c:v>2</c:v>
                </c:pt>
                <c:pt idx="29">
                  <c:v>6</c:v>
                </c:pt>
                <c:pt idx="30">
                  <c:v>7</c:v>
                </c:pt>
                <c:pt idx="31">
                  <c:v>16</c:v>
                </c:pt>
                <c:pt idx="32">
                  <c:v>25</c:v>
                </c:pt>
                <c:pt idx="33">
                  <c:v>19</c:v>
                </c:pt>
                <c:pt idx="34">
                  <c:v>44</c:v>
                </c:pt>
                <c:pt idx="35">
                  <c:v>23</c:v>
                </c:pt>
                <c:pt idx="36">
                  <c:v>32</c:v>
                </c:pt>
                <c:pt idx="37">
                  <c:v>27</c:v>
                </c:pt>
                <c:pt idx="38">
                  <c:v>24</c:v>
                </c:pt>
                <c:pt idx="39">
                  <c:v>39</c:v>
                </c:pt>
                <c:pt idx="40">
                  <c:v>31</c:v>
                </c:pt>
                <c:pt idx="41">
                  <c:v>48</c:v>
                </c:pt>
                <c:pt idx="42">
                  <c:v>52</c:v>
                </c:pt>
                <c:pt idx="43">
                  <c:v>40</c:v>
                </c:pt>
                <c:pt idx="44">
                  <c:v>69</c:v>
                </c:pt>
                <c:pt idx="45">
                  <c:v>64</c:v>
                </c:pt>
                <c:pt idx="46">
                  <c:v>81</c:v>
                </c:pt>
                <c:pt idx="47">
                  <c:v>105</c:v>
                </c:pt>
                <c:pt idx="48">
                  <c:v>83</c:v>
                </c:pt>
                <c:pt idx="49">
                  <c:v>60</c:v>
                </c:pt>
                <c:pt idx="50">
                  <c:v>37</c:v>
                </c:pt>
                <c:pt idx="51">
                  <c:v>24</c:v>
                </c:pt>
                <c:pt idx="52">
                  <c:v>100</c:v>
                </c:pt>
                <c:pt idx="53">
                  <c:v>117</c:v>
                </c:pt>
                <c:pt idx="54">
                  <c:v>77</c:v>
                </c:pt>
                <c:pt idx="55">
                  <c:v>100</c:v>
                </c:pt>
                <c:pt idx="56">
                  <c:v>101</c:v>
                </c:pt>
                <c:pt idx="57">
                  <c:v>125</c:v>
                </c:pt>
                <c:pt idx="58">
                  <c:v>103</c:v>
                </c:pt>
                <c:pt idx="59">
                  <c:v>138</c:v>
                </c:pt>
              </c:numCache>
            </c:numRef>
          </c:val>
          <c:extLst>
            <c:ext xmlns:c16="http://schemas.microsoft.com/office/drawing/2014/chart" uri="{C3380CC4-5D6E-409C-BE32-E72D297353CC}">
              <c16:uniqueId val="{00000004-F0AB-4216-9DEF-CB170A8955F1}"/>
            </c:ext>
          </c:extLst>
        </c:ser>
        <c:dLbls>
          <c:showLegendKey val="0"/>
          <c:showVal val="0"/>
          <c:showCatName val="0"/>
          <c:showSerName val="0"/>
          <c:showPercent val="0"/>
          <c:showBubbleSize val="0"/>
        </c:dLbls>
        <c:gapWidth val="5"/>
        <c:overlap val="100"/>
        <c:axId val="453751048"/>
        <c:axId val="167579544"/>
      </c:barChart>
      <c:catAx>
        <c:axId val="453751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15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7579544"/>
        <c:crosses val="autoZero"/>
        <c:auto val="1"/>
        <c:lblAlgn val="ctr"/>
        <c:lblOffset val="100"/>
        <c:noMultiLvlLbl val="0"/>
      </c:catAx>
      <c:valAx>
        <c:axId val="16757954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537510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445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854075" y="534988"/>
            <a:ext cx="3163888" cy="2371725"/>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7838" y="3231145"/>
            <a:ext cx="5608320" cy="536802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smtClean="0"/>
          </a:p>
        </p:txBody>
      </p:sp>
      <p:sp>
        <p:nvSpPr>
          <p:cNvPr id="4" name="Slide Number Placeholder 3"/>
          <p:cNvSpPr>
            <a:spLocks noGrp="1"/>
          </p:cNvSpPr>
          <p:nvPr>
            <p:ph type="sldNum" sz="quarter" idx="5"/>
          </p:nvPr>
        </p:nvSpPr>
        <p:spPr>
          <a:xfrm>
            <a:off x="3970377" y="8829797"/>
            <a:ext cx="3038386" cy="465118"/>
          </a:xfrm>
          <a:prstGeom prst="rect">
            <a:avLst/>
          </a:prstGeom>
        </p:spPr>
        <p:txBody>
          <a:bodyPr vert="horz" lIns="91440" tIns="45720" rIns="91440" bIns="45720" rtlCol="0" anchor="b"/>
          <a:lstStyle>
            <a:lvl1pPr algn="r">
              <a:defRPr sz="1200"/>
            </a:lvl1pPr>
          </a:lstStyle>
          <a:p>
            <a:fld id="{D0D18800-03A3-4371-B392-80B672D011D5}" type="slidenum">
              <a:rPr lang="en-GB" smtClean="0"/>
              <a:t>‹#›</a:t>
            </a:fld>
            <a:endParaRPr lang="en-GB"/>
          </a:p>
        </p:txBody>
      </p:sp>
    </p:spTree>
    <p:extLst>
      <p:ext uri="{BB962C8B-B14F-4D97-AF65-F5344CB8AC3E}">
        <p14:creationId xmlns:p14="http://schemas.microsoft.com/office/powerpoint/2010/main" val="206865215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4075" y="534988"/>
            <a:ext cx="3163888" cy="2371725"/>
          </a:xfrm>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smtClean="0">
              <a:solidFill>
                <a:schemeClr val="tx1"/>
              </a:solidFill>
              <a:latin typeface="Times" pitchFamily="18" charset="0"/>
              <a:ea typeface="+mn-ea"/>
              <a:cs typeface="+mn-cs"/>
            </a:endParaRPr>
          </a:p>
        </p:txBody>
      </p:sp>
    </p:spTree>
    <p:extLst>
      <p:ext uri="{BB962C8B-B14F-4D97-AF65-F5344CB8AC3E}">
        <p14:creationId xmlns:p14="http://schemas.microsoft.com/office/powerpoint/2010/main" val="33620510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 name="Picture 11" descr="Presentation_Template_Title_new"/>
          <p:cNvPicPr>
            <a:picLocks noChangeAspect="1" noChangeArrowheads="1"/>
          </p:cNvPicPr>
          <p:nvPr userDrawn="1"/>
        </p:nvPicPr>
        <p:blipFill>
          <a:blip r:embed="rId2" cstate="print"/>
          <a:srcRect/>
          <a:stretch>
            <a:fillRect/>
          </a:stretch>
        </p:blipFill>
        <p:spPr bwMode="auto">
          <a:xfrm>
            <a:off x="0" y="14288"/>
            <a:ext cx="9144000" cy="6858000"/>
          </a:xfrm>
          <a:prstGeom prst="rect">
            <a:avLst/>
          </a:prstGeom>
          <a:noFill/>
        </p:spPr>
      </p:pic>
      <p:pic>
        <p:nvPicPr>
          <p:cNvPr id="7"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7423150" y="504825"/>
            <a:ext cx="1263650" cy="1136650"/>
          </a:xfrm>
          <a:prstGeom prst="rect">
            <a:avLst/>
          </a:prstGeom>
          <a:noFill/>
        </p:spPr>
      </p:pic>
      <p:sp>
        <p:nvSpPr>
          <p:cNvPr id="181250" name="Rectangle 2"/>
          <p:cNvSpPr>
            <a:spLocks noGrp="1" noChangeArrowheads="1"/>
          </p:cNvSpPr>
          <p:nvPr>
            <p:ph type="ctrTitle"/>
          </p:nvPr>
        </p:nvSpPr>
        <p:spPr>
          <a:xfrm>
            <a:off x="323850" y="3598863"/>
            <a:ext cx="8456613" cy="514350"/>
          </a:xfrm>
        </p:spPr>
        <p:txBody>
          <a:bodyPr/>
          <a:lstStyle>
            <a:lvl1pPr>
              <a:defRPr sz="3200" b="0">
                <a:solidFill>
                  <a:schemeClr val="bg1"/>
                </a:solidFill>
                <a:latin typeface="Tahoma" pitchFamily="34" charset="0"/>
                <a:cs typeface="Tahoma" pitchFamily="34" charset="0"/>
              </a:defRPr>
            </a:lvl1pPr>
          </a:lstStyle>
          <a:p>
            <a:r>
              <a:rPr lang="en-US" smtClean="0"/>
              <a:t>Click to edit Master title style</a:t>
            </a:r>
            <a:endParaRPr lang="en-GB" dirty="0"/>
          </a:p>
        </p:txBody>
      </p:sp>
      <p:sp>
        <p:nvSpPr>
          <p:cNvPr id="181251" name="Rectangle 3"/>
          <p:cNvSpPr>
            <a:spLocks noGrp="1" noChangeArrowheads="1"/>
          </p:cNvSpPr>
          <p:nvPr>
            <p:ph type="subTitle" idx="1"/>
          </p:nvPr>
        </p:nvSpPr>
        <p:spPr>
          <a:xfrm>
            <a:off x="323850" y="4318000"/>
            <a:ext cx="8456613"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en-US" smtClean="0"/>
              <a:t>Click to edit Master subtitle style</a:t>
            </a:r>
            <a:endParaRPr lang="en-GB"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091021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72FDDF63-1D96-41E2-B2D8-1B0E7773105C}" type="datetimeFigureOut">
              <a:rPr lang="en-GB" smtClean="0"/>
              <a:t>09/03/2018</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CAB5ADD4-D424-44B7-989E-736CB01BF978}" type="slidenum">
              <a:rPr lang="en-GB" smtClean="0"/>
              <a:t>‹#›</a:t>
            </a:fld>
            <a:endParaRPr lang="en-GB"/>
          </a:p>
        </p:txBody>
      </p:sp>
    </p:spTree>
    <p:extLst>
      <p:ext uri="{BB962C8B-B14F-4D97-AF65-F5344CB8AC3E}">
        <p14:creationId xmlns:p14="http://schemas.microsoft.com/office/powerpoint/2010/main" val="1056682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A1A8E92-451B-4AB5-A72F-3A7EAA72FC27}" type="datetimeFigureOut">
              <a:rPr lang="en-GB" smtClean="0"/>
              <a:t>09/03/2018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189BE0-BE5C-46A3-9EDE-6C5CC49CCC9B}" type="slidenum">
              <a:rPr lang="en-GB" smtClean="0"/>
              <a:t>‹#›</a:t>
            </a:fld>
            <a:endParaRPr lang="en-GB"/>
          </a:p>
        </p:txBody>
      </p:sp>
    </p:spTree>
    <p:extLst>
      <p:ext uri="{BB962C8B-B14F-4D97-AF65-F5344CB8AC3E}">
        <p14:creationId xmlns:p14="http://schemas.microsoft.com/office/powerpoint/2010/main" val="1888182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1259" name="Picture 11" descr="Presentation_Template_Title_new"/>
          <p:cNvPicPr>
            <a:picLocks noChangeAspect="1" noChangeArrowheads="1"/>
          </p:cNvPicPr>
          <p:nvPr userDrawn="1"/>
        </p:nvPicPr>
        <p:blipFill>
          <a:blip r:embed="rId2" cstate="print"/>
          <a:srcRect l="6698" b="51321"/>
          <a:stretch>
            <a:fillRect/>
          </a:stretch>
        </p:blipFill>
        <p:spPr bwMode="auto">
          <a:xfrm>
            <a:off x="0" y="3519577"/>
            <a:ext cx="8531526" cy="3338423"/>
          </a:xfrm>
          <a:prstGeom prst="rect">
            <a:avLst/>
          </a:prstGeom>
          <a:noFill/>
        </p:spPr>
      </p:pic>
      <p:pic>
        <p:nvPicPr>
          <p:cNvPr id="6" name="Picture 11" descr="Presentation_Template_Title_new"/>
          <p:cNvPicPr>
            <a:picLocks noChangeAspect="1" noChangeArrowheads="1"/>
          </p:cNvPicPr>
          <p:nvPr userDrawn="1"/>
        </p:nvPicPr>
        <p:blipFill>
          <a:blip r:embed="rId2" cstate="print"/>
          <a:srcRect l="88145" t="24822" b="51321"/>
          <a:stretch>
            <a:fillRect/>
          </a:stretch>
        </p:blipFill>
        <p:spPr bwMode="auto">
          <a:xfrm>
            <a:off x="8059946" y="5221857"/>
            <a:ext cx="1084054" cy="1636143"/>
          </a:xfrm>
          <a:prstGeom prst="rect">
            <a:avLst/>
          </a:prstGeom>
          <a:noFill/>
        </p:spPr>
      </p:pic>
    </p:spTree>
    <p:extLst>
      <p:ext uri="{BB962C8B-B14F-4D97-AF65-F5344CB8AC3E}">
        <p14:creationId xmlns:p14="http://schemas.microsoft.com/office/powerpoint/2010/main" val="39026472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180975" indent="-180975">
              <a:lnSpc>
                <a:spcPct val="90000"/>
              </a:lnSpc>
              <a:spcBef>
                <a:spcPts val="300"/>
              </a:spcBef>
              <a:spcAft>
                <a:spcPts val="600"/>
              </a:spcAft>
              <a:buFont typeface="Arial" pitchFamily="34" charset="0"/>
              <a:buChar char="•"/>
              <a:tabLst>
                <a:tab pos="180975" algn="l"/>
              </a:tabLst>
              <a:defRPr sz="2000">
                <a:latin typeface="Tahoma" pitchFamily="34" charset="0"/>
                <a:cs typeface="Tahoma" pitchFamily="34" charset="0"/>
              </a:defRPr>
            </a:lvl2pPr>
            <a:lvl3pPr marL="355600" indent="-174625">
              <a:lnSpc>
                <a:spcPct val="90000"/>
              </a:lnSpc>
              <a:spcBef>
                <a:spcPts val="300"/>
              </a:spcBef>
              <a:spcAft>
                <a:spcPts val="600"/>
              </a:spcAft>
              <a:buFont typeface="Tahoma" pitchFamily="34" charset="0"/>
              <a:buChar char="–"/>
              <a:tabLst>
                <a:tab pos="355600" algn="l"/>
              </a:tabLst>
              <a:defRPr sz="2000">
                <a:latin typeface="Tahoma" pitchFamily="34" charset="0"/>
                <a:cs typeface="Tahoma" pitchFamily="34" charset="0"/>
              </a:defRPr>
            </a:lvl3pPr>
            <a:lvl5pPr>
              <a:buNone/>
              <a:defRPr/>
            </a:lvl5p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70201343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9" name="Picture 9" descr="Presentation_Template_Innerpage_new"/>
          <p:cNvPicPr>
            <a:picLocks noChangeAspect="1" noChangeArrowheads="1"/>
          </p:cNvPicPr>
          <p:nvPr/>
        </p:nvPicPr>
        <p:blipFill>
          <a:blip r:embed="rId3" cstate="print"/>
          <a:srcRect t="45416"/>
          <a:stretch>
            <a:fillRect/>
          </a:stretch>
        </p:blipFill>
        <p:spPr bwMode="auto">
          <a:xfrm>
            <a:off x="0" y="3128743"/>
            <a:ext cx="9144000" cy="3743325"/>
          </a:xfrm>
          <a:prstGeom prst="rect">
            <a:avLst/>
          </a:prstGeom>
          <a:noFill/>
        </p:spPr>
      </p:pic>
      <p:sp>
        <p:nvSpPr>
          <p:cNvPr id="180226" name="Rectangle 2"/>
          <p:cNvSpPr>
            <a:spLocks noGrp="1" noChangeArrowheads="1"/>
          </p:cNvSpPr>
          <p:nvPr>
            <p:ph type="title"/>
          </p:nvPr>
        </p:nvSpPr>
        <p:spPr bwMode="auto">
          <a:xfrm>
            <a:off x="323850" y="142875"/>
            <a:ext cx="8229600"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title style</a:t>
            </a:r>
            <a:endParaRPr lang="en-GB" dirty="0" smtClean="0"/>
          </a:p>
        </p:txBody>
      </p:sp>
      <p:sp>
        <p:nvSpPr>
          <p:cNvPr id="180227" name="Rectangle 3"/>
          <p:cNvSpPr>
            <a:spLocks noGrp="1" noChangeArrowheads="1"/>
          </p:cNvSpPr>
          <p:nvPr>
            <p:ph type="body" idx="1"/>
          </p:nvPr>
        </p:nvSpPr>
        <p:spPr bwMode="auto">
          <a:xfrm>
            <a:off x="323850" y="1079500"/>
            <a:ext cx="8526463"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US" dirty="0" smtClean="0"/>
              <a:t>Second level</a:t>
            </a:r>
          </a:p>
          <a:p>
            <a:pPr lvl="2"/>
            <a:r>
              <a:rPr lang="en-US" dirty="0" smtClean="0"/>
              <a:t>Third level</a:t>
            </a:r>
          </a:p>
          <a:p>
            <a:pPr lvl="0"/>
            <a:endParaRPr lang="en-GB" dirty="0" smtClean="0"/>
          </a:p>
        </p:txBody>
      </p:sp>
      <p:pic>
        <p:nvPicPr>
          <p:cNvPr id="8" name="Picture 10"/>
          <p:cNvPicPr>
            <a:picLocks noChangeArrowheads="1"/>
          </p:cNvPicPr>
          <p:nvPr/>
        </p:nvPicPr>
        <p:blipFill>
          <a:blip r:embed="rId4" cstate="print">
            <a:clrChange>
              <a:clrFrom>
                <a:srgbClr val="FFFFFF"/>
              </a:clrFrom>
              <a:clrTo>
                <a:srgbClr val="FFFFFF">
                  <a:alpha val="0"/>
                </a:srgbClr>
              </a:clrTo>
            </a:clrChange>
            <a:lum bright="-6000"/>
          </a:blip>
          <a:srcRect/>
          <a:stretch>
            <a:fillRect/>
          </a:stretch>
        </p:blipFill>
        <p:spPr bwMode="auto">
          <a:xfrm>
            <a:off x="8096250" y="107950"/>
            <a:ext cx="882650" cy="793750"/>
          </a:xfrm>
          <a:prstGeom prst="rect">
            <a:avLst/>
          </a:prstGeom>
          <a:noFill/>
        </p:spPr>
      </p:pic>
      <p:sp>
        <p:nvSpPr>
          <p:cNvPr id="10" name="Slide Number Placeholder 9"/>
          <p:cNvSpPr>
            <a:spLocks noGrp="1"/>
          </p:cNvSpPr>
          <p:nvPr>
            <p:ph type="sldNum" sz="quarter" idx="4"/>
          </p:nvPr>
        </p:nvSpPr>
        <p:spPr>
          <a:xfrm>
            <a:off x="6840000" y="6480000"/>
            <a:ext cx="2133600" cy="365125"/>
          </a:xfrm>
          <a:prstGeom prst="rect">
            <a:avLst/>
          </a:prstGeom>
        </p:spPr>
        <p:txBody>
          <a:bodyPr vert="horz" lIns="91440" tIns="45720" rIns="91440" bIns="45720" rtlCol="0" anchor="ctr"/>
          <a:lstStyle>
            <a:lvl1pPr algn="r">
              <a:defRPr sz="1200" b="1">
                <a:solidFill>
                  <a:schemeClr val="bg1"/>
                </a:solidFill>
              </a:defRPr>
            </a:lvl1pPr>
          </a:lstStyle>
          <a:p>
            <a:fld id="{0580567E-5E8F-47A5-90DF-8BFEB1A71525}"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200" algn="l" rtl="0" eaLnBrk="1" fontAlgn="base" hangingPunct="1">
        <a:lnSpc>
          <a:spcPct val="90000"/>
        </a:lnSpc>
        <a:spcBef>
          <a:spcPct val="0"/>
        </a:spcBef>
        <a:spcAft>
          <a:spcPct val="0"/>
        </a:spcAft>
        <a:defRPr sz="2800" b="1">
          <a:solidFill>
            <a:srgbClr val="333333"/>
          </a:solidFill>
          <a:latin typeface="Tahoma" pitchFamily="34" charset="0"/>
        </a:defRPr>
      </a:lvl6pPr>
      <a:lvl7pPr marL="914400" algn="l" rtl="0" eaLnBrk="1" fontAlgn="base" hangingPunct="1">
        <a:lnSpc>
          <a:spcPct val="90000"/>
        </a:lnSpc>
        <a:spcBef>
          <a:spcPct val="0"/>
        </a:spcBef>
        <a:spcAft>
          <a:spcPct val="0"/>
        </a:spcAft>
        <a:defRPr sz="2800" b="1">
          <a:solidFill>
            <a:srgbClr val="333333"/>
          </a:solidFill>
          <a:latin typeface="Tahoma" pitchFamily="34" charset="0"/>
        </a:defRPr>
      </a:lvl7pPr>
      <a:lvl8pPr marL="1371600" algn="l" rtl="0" eaLnBrk="1" fontAlgn="base" hangingPunct="1">
        <a:lnSpc>
          <a:spcPct val="90000"/>
        </a:lnSpc>
        <a:spcBef>
          <a:spcPct val="0"/>
        </a:spcBef>
        <a:spcAft>
          <a:spcPct val="0"/>
        </a:spcAft>
        <a:defRPr sz="2800" b="1">
          <a:solidFill>
            <a:srgbClr val="333333"/>
          </a:solidFill>
          <a:latin typeface="Tahoma" pitchFamily="34" charset="0"/>
        </a:defRPr>
      </a:lvl8pPr>
      <a:lvl9pPr marL="1828800"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75" indent="-269875"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38" indent="-271463" algn="l" rtl="0" eaLnBrk="1" fontAlgn="base" hangingPunct="1">
        <a:lnSpc>
          <a:spcPct val="90000"/>
        </a:lnSpc>
        <a:spcBef>
          <a:spcPct val="20000"/>
        </a:spcBef>
        <a:spcAft>
          <a:spcPts val="300"/>
        </a:spcAft>
        <a:buFont typeface="Tahoma" pitchFamily="34" charset="0"/>
        <a:buChar char="–"/>
        <a:defRPr sz="2400">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98050" y="6654867"/>
            <a:ext cx="7647039" cy="203133"/>
          </a:xfrm>
          <a:prstGeom prst="rect">
            <a:avLst/>
          </a:prstGeom>
        </p:spPr>
        <p:txBody>
          <a:bodyPr wrap="square">
            <a:spAutoFit/>
          </a:bodyPr>
          <a:lstStyle/>
          <a:p>
            <a:r>
              <a:rPr lang="en-GB" sz="800" b="1" kern="1200" dirty="0" smtClean="0">
                <a:solidFill>
                  <a:schemeClr val="tx1"/>
                </a:solidFill>
                <a:effectLst/>
                <a:latin typeface="Tahoma" pitchFamily="34" charset="0"/>
                <a:ea typeface="+mn-ea"/>
                <a:cs typeface="+mn-cs"/>
              </a:rPr>
              <a:t>Source: European Centre for Disease Prevention and Control. Communicable Disease Threats Report, week 10. Stockholm: ECDC; 2018</a:t>
            </a:r>
            <a:endParaRPr lang="en-GB" sz="800" kern="1200" dirty="0">
              <a:solidFill>
                <a:schemeClr val="tx1"/>
              </a:solidFill>
              <a:effectLst/>
              <a:latin typeface="Tahoma" pitchFamily="34" charset="0"/>
              <a:ea typeface="+mn-ea"/>
              <a:cs typeface="+mn-cs"/>
            </a:endParaRPr>
          </a:p>
        </p:txBody>
      </p:sp>
      <p:pic>
        <p:nvPicPr>
          <p:cNvPr id="3" name="Picture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262550" y="253089"/>
            <a:ext cx="568411" cy="507529"/>
          </a:xfrm>
          <a:prstGeom prst="rect">
            <a:avLst/>
          </a:prstGeom>
        </p:spPr>
      </p:pic>
    </p:spTree>
    <p:extLst>
      <p:ext uri="{BB962C8B-B14F-4D97-AF65-F5344CB8AC3E}">
        <p14:creationId xmlns:p14="http://schemas.microsoft.com/office/powerpoint/2010/main" val="4193156119"/>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34" r:id="rId3"/>
  </p:sldLayoutIdLst>
  <p:timing>
    <p:tnLst>
      <p:par>
        <p:cTn id="1" dur="indefinite" restart="never" nodeType="tmRoot"/>
      </p:par>
    </p:tnLst>
  </p:timing>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200" algn="l" rtl="0" eaLnBrk="1" fontAlgn="base" hangingPunct="1">
        <a:lnSpc>
          <a:spcPct val="90000"/>
        </a:lnSpc>
        <a:spcBef>
          <a:spcPct val="0"/>
        </a:spcBef>
        <a:spcAft>
          <a:spcPct val="0"/>
        </a:spcAft>
        <a:defRPr sz="2800" b="1">
          <a:solidFill>
            <a:srgbClr val="333333"/>
          </a:solidFill>
          <a:latin typeface="Tahoma" pitchFamily="34" charset="0"/>
        </a:defRPr>
      </a:lvl6pPr>
      <a:lvl7pPr marL="914400" algn="l" rtl="0" eaLnBrk="1" fontAlgn="base" hangingPunct="1">
        <a:lnSpc>
          <a:spcPct val="90000"/>
        </a:lnSpc>
        <a:spcBef>
          <a:spcPct val="0"/>
        </a:spcBef>
        <a:spcAft>
          <a:spcPct val="0"/>
        </a:spcAft>
        <a:defRPr sz="2800" b="1">
          <a:solidFill>
            <a:srgbClr val="333333"/>
          </a:solidFill>
          <a:latin typeface="Tahoma" pitchFamily="34" charset="0"/>
        </a:defRPr>
      </a:lvl7pPr>
      <a:lvl8pPr marL="1371600" algn="l" rtl="0" eaLnBrk="1" fontAlgn="base" hangingPunct="1">
        <a:lnSpc>
          <a:spcPct val="90000"/>
        </a:lnSpc>
        <a:spcBef>
          <a:spcPct val="0"/>
        </a:spcBef>
        <a:spcAft>
          <a:spcPct val="0"/>
        </a:spcAft>
        <a:defRPr sz="2800" b="1">
          <a:solidFill>
            <a:srgbClr val="333333"/>
          </a:solidFill>
          <a:latin typeface="Tahoma" pitchFamily="34" charset="0"/>
        </a:defRPr>
      </a:lvl8pPr>
      <a:lvl9pPr marL="1828800"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75" indent="-269875"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38" indent="-271463" algn="l" rtl="0" eaLnBrk="1" fontAlgn="base" hangingPunct="1">
        <a:lnSpc>
          <a:spcPct val="90000"/>
        </a:lnSpc>
        <a:spcBef>
          <a:spcPct val="20000"/>
        </a:spcBef>
        <a:spcAft>
          <a:spcPts val="300"/>
        </a:spcAft>
        <a:buFont typeface="Tahoma" pitchFamily="34" charset="0"/>
        <a:buChar char="–"/>
        <a:defRPr sz="2400">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0233" name="Picture 9" descr="Presentation_Template_Innerpage_new"/>
          <p:cNvPicPr>
            <a:picLocks noChangeAspect="1" noChangeArrowheads="1"/>
          </p:cNvPicPr>
          <p:nvPr/>
        </p:nvPicPr>
        <p:blipFill>
          <a:blip r:embed="rId4" cstate="print"/>
          <a:srcRect t="45416"/>
          <a:stretch>
            <a:fillRect/>
          </a:stretch>
        </p:blipFill>
        <p:spPr bwMode="auto">
          <a:xfrm>
            <a:off x="0" y="3114675"/>
            <a:ext cx="9144000" cy="3743325"/>
          </a:xfrm>
          <a:prstGeom prst="rect">
            <a:avLst/>
          </a:prstGeom>
          <a:noFill/>
        </p:spPr>
      </p:pic>
      <p:pic>
        <p:nvPicPr>
          <p:cNvPr id="180234" name="Picture 10"/>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8096250" y="107950"/>
            <a:ext cx="882650" cy="793750"/>
          </a:xfrm>
          <a:prstGeom prst="rect">
            <a:avLst/>
          </a:prstGeom>
          <a:noFill/>
        </p:spPr>
      </p:pic>
      <p:sp>
        <p:nvSpPr>
          <p:cNvPr id="180226" name="Rectangle 2"/>
          <p:cNvSpPr>
            <a:spLocks noGrp="1" noChangeArrowheads="1"/>
          </p:cNvSpPr>
          <p:nvPr>
            <p:ph type="title"/>
          </p:nvPr>
        </p:nvSpPr>
        <p:spPr bwMode="auto">
          <a:xfrm>
            <a:off x="323850" y="142875"/>
            <a:ext cx="8229600" cy="8223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smtClean="0"/>
              <a:t>Click to edit Master title style</a:t>
            </a:r>
            <a:endParaRPr lang="en-GB" dirty="0" smtClean="0"/>
          </a:p>
        </p:txBody>
      </p:sp>
      <p:sp>
        <p:nvSpPr>
          <p:cNvPr id="180227" name="Rectangle 3"/>
          <p:cNvSpPr>
            <a:spLocks noGrp="1" noChangeArrowheads="1"/>
          </p:cNvSpPr>
          <p:nvPr>
            <p:ph type="body" idx="1"/>
          </p:nvPr>
        </p:nvSpPr>
        <p:spPr bwMode="auto">
          <a:xfrm>
            <a:off x="323850" y="1079500"/>
            <a:ext cx="8526463" cy="51625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text styles</a:t>
            </a:r>
          </a:p>
        </p:txBody>
      </p:sp>
    </p:spTree>
    <p:extLst>
      <p:ext uri="{BB962C8B-B14F-4D97-AF65-F5344CB8AC3E}">
        <p14:creationId xmlns:p14="http://schemas.microsoft.com/office/powerpoint/2010/main" val="3497870798"/>
      </p:ext>
    </p:extLst>
  </p:cSld>
  <p:clrMap bg1="lt1" tx1="dk1" bg2="lt2" tx2="dk2" accent1="accent1" accent2="accent2" accent3="accent3" accent4="accent4" accent5="accent5" accent6="accent6" hlink="hlink" folHlink="folHlink"/>
  <p:sldLayoutIdLst>
    <p:sldLayoutId id="2147483720" r:id="rId1"/>
    <p:sldLayoutId id="2147483721" r:id="rId2"/>
  </p:sldLayoutIdLst>
  <p:timing>
    <p:tnLst>
      <p:par>
        <p:cTn id="1" dur="indefinite" restart="never" nodeType="tmRoot"/>
      </p:par>
    </p:tnLst>
  </p:timing>
  <p:hf sldNum="0" hdr="0" ftr="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200" algn="l" rtl="0" eaLnBrk="1" fontAlgn="base" hangingPunct="1">
        <a:lnSpc>
          <a:spcPct val="90000"/>
        </a:lnSpc>
        <a:spcBef>
          <a:spcPct val="0"/>
        </a:spcBef>
        <a:spcAft>
          <a:spcPct val="0"/>
        </a:spcAft>
        <a:defRPr sz="2800" b="1">
          <a:solidFill>
            <a:srgbClr val="333333"/>
          </a:solidFill>
          <a:latin typeface="Tahoma" pitchFamily="34" charset="0"/>
        </a:defRPr>
      </a:lvl6pPr>
      <a:lvl7pPr marL="914400" algn="l" rtl="0" eaLnBrk="1" fontAlgn="base" hangingPunct="1">
        <a:lnSpc>
          <a:spcPct val="90000"/>
        </a:lnSpc>
        <a:spcBef>
          <a:spcPct val="0"/>
        </a:spcBef>
        <a:spcAft>
          <a:spcPct val="0"/>
        </a:spcAft>
        <a:defRPr sz="2800" b="1">
          <a:solidFill>
            <a:srgbClr val="333333"/>
          </a:solidFill>
          <a:latin typeface="Tahoma" pitchFamily="34" charset="0"/>
        </a:defRPr>
      </a:lvl7pPr>
      <a:lvl8pPr marL="1371600" algn="l" rtl="0" eaLnBrk="1" fontAlgn="base" hangingPunct="1">
        <a:lnSpc>
          <a:spcPct val="90000"/>
        </a:lnSpc>
        <a:spcBef>
          <a:spcPct val="0"/>
        </a:spcBef>
        <a:spcAft>
          <a:spcPct val="0"/>
        </a:spcAft>
        <a:defRPr sz="2800" b="1">
          <a:solidFill>
            <a:srgbClr val="333333"/>
          </a:solidFill>
          <a:latin typeface="Tahoma" pitchFamily="34" charset="0"/>
        </a:defRPr>
      </a:lvl8pPr>
      <a:lvl9pPr marL="1828800"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714375" indent="-265113" algn="l" rtl="0" eaLnBrk="1" fontAlgn="base" hangingPunct="1">
        <a:lnSpc>
          <a:spcPct val="90000"/>
        </a:lnSpc>
        <a:spcBef>
          <a:spcPct val="0"/>
        </a:spcBef>
        <a:spcAft>
          <a:spcPct val="25000"/>
        </a:spcAft>
        <a:buChar char="–"/>
        <a:defRPr sz="2400">
          <a:solidFill>
            <a:schemeClr val="tx1"/>
          </a:solidFill>
          <a:latin typeface="+mn-lt"/>
        </a:defRPr>
      </a:lvl2pPr>
      <a:lvl3pPr marL="1150938" indent="-228600" algn="l" rtl="0" eaLnBrk="1" fontAlgn="base" hangingPunct="1">
        <a:spcBef>
          <a:spcPct val="20000"/>
        </a:spcBef>
        <a:spcAft>
          <a:spcPct val="0"/>
        </a:spcAft>
        <a:defRPr>
          <a:solidFill>
            <a:schemeClr val="tx1"/>
          </a:solidFill>
          <a:latin typeface="+mn-lt"/>
        </a:defRPr>
      </a:lvl3pPr>
      <a:lvl4pPr marL="1600200" indent="-228600" algn="l" rtl="0" eaLnBrk="1" fontAlgn="base" hangingPunct="1">
        <a:spcBef>
          <a:spcPct val="20000"/>
        </a:spcBef>
        <a:spcAft>
          <a:spcPct val="0"/>
        </a:spcAft>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ecdc.europa.eu/en/publications/surveillance_reports/Communicable-Disease-Threats-Report/Pages/cdtr.aspx"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file:///\\ecdcclufil\group\GIS\projects\Yellow_Fever\_Brazil\05.MapOut\Brazil_YellowFever_AffectedStates_Auto.p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nicd.ac.za/wp-content/uploads/2018/03/Listeria-Sitrep-03Mar2018.pdf" TargetMode="External"/><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4000" y="4514247"/>
            <a:ext cx="8456613" cy="1896077"/>
          </a:xfrm>
        </p:spPr>
        <p:txBody>
          <a:bodyPr/>
          <a:lstStyle/>
          <a:p>
            <a:pPr>
              <a:lnSpc>
                <a:spcPct val="100000"/>
              </a:lnSpc>
              <a:spcAft>
                <a:spcPts val="1200"/>
              </a:spcAft>
            </a:pPr>
            <a:r>
              <a:rPr lang="en-GB" sz="1400" dirty="0"/>
              <a:t/>
            </a:r>
            <a:br>
              <a:rPr lang="en-GB" sz="1400" dirty="0"/>
            </a:br>
            <a:r>
              <a:rPr lang="en-GB" sz="1400" dirty="0"/>
              <a:t>You are </a:t>
            </a:r>
            <a:r>
              <a:rPr lang="en-GB" sz="1400" dirty="0" smtClean="0"/>
              <a:t>encouraged to reuse our maps and graphs </a:t>
            </a:r>
            <a:r>
              <a:rPr lang="en-GB" sz="1400" dirty="0"/>
              <a:t>for your own </a:t>
            </a:r>
            <a:r>
              <a:rPr lang="en-GB" sz="1400" dirty="0" smtClean="0"/>
              <a:t>purposes and free to translate, </a:t>
            </a:r>
            <a:r>
              <a:rPr lang="en-GB" sz="1400" dirty="0"/>
              <a:t>provided the </a:t>
            </a:r>
            <a:r>
              <a:rPr lang="en-GB" sz="1400" dirty="0" smtClean="0"/>
              <a:t>content is not altered and the source </a:t>
            </a:r>
            <a:r>
              <a:rPr lang="en-GB" sz="1400" dirty="0"/>
              <a:t>is acknowledged. </a:t>
            </a:r>
            <a:r>
              <a:rPr lang="en-GB" sz="1400" dirty="0" smtClean="0"/>
              <a:t/>
            </a:r>
            <a:br>
              <a:rPr lang="en-GB" sz="1400" dirty="0" smtClean="0"/>
            </a:br>
            <a:r>
              <a:rPr lang="en-GB" sz="1400" dirty="0"/>
              <a:t/>
            </a:r>
            <a:br>
              <a:rPr lang="en-GB" sz="1400" dirty="0"/>
            </a:br>
            <a:r>
              <a:rPr lang="en-GB" sz="1400" dirty="0"/>
              <a:t>Either copy the images from the following slides or download directly from: </a:t>
            </a:r>
            <a:r>
              <a:rPr lang="en-GB" sz="1400" dirty="0">
                <a:hlinkClick r:id="rId3"/>
              </a:rPr>
              <a:t>ecdc.europa.eu/</a:t>
            </a:r>
            <a:r>
              <a:rPr lang="en-GB" sz="1400" dirty="0" err="1">
                <a:hlinkClick r:id="rId3"/>
              </a:rPr>
              <a:t>en</a:t>
            </a:r>
            <a:r>
              <a:rPr lang="en-GB" sz="1400" dirty="0">
                <a:hlinkClick r:id="rId3"/>
              </a:rPr>
              <a:t>/publications/</a:t>
            </a:r>
            <a:r>
              <a:rPr lang="en-GB" sz="1400" dirty="0" err="1">
                <a:hlinkClick r:id="rId3"/>
              </a:rPr>
              <a:t>surveillance_reports</a:t>
            </a:r>
            <a:r>
              <a:rPr lang="en-GB" sz="1400" dirty="0">
                <a:hlinkClick r:id="rId3"/>
              </a:rPr>
              <a:t>/Communicable-Disease-Threats-Report/Pages/cdtr.aspx</a:t>
            </a:r>
            <a:endParaRPr lang="en-GB" sz="4000" b="1" dirty="0"/>
          </a:p>
        </p:txBody>
      </p:sp>
      <p:sp>
        <p:nvSpPr>
          <p:cNvPr id="3" name="Subtitle 2"/>
          <p:cNvSpPr>
            <a:spLocks noGrp="1"/>
          </p:cNvSpPr>
          <p:nvPr>
            <p:ph type="subTitle" idx="1"/>
          </p:nvPr>
        </p:nvSpPr>
        <p:spPr>
          <a:xfrm>
            <a:off x="323850" y="3600000"/>
            <a:ext cx="8456613" cy="1086300"/>
          </a:xfrm>
        </p:spPr>
        <p:txBody>
          <a:bodyPr/>
          <a:lstStyle/>
          <a:p>
            <a:r>
              <a:rPr lang="en-US" sz="2800" b="0" dirty="0"/>
              <a:t>European Centre for Disease Prevention and Control</a:t>
            </a:r>
          </a:p>
          <a:p>
            <a:r>
              <a:rPr lang="en-GB" sz="1800" dirty="0"/>
              <a:t>Reusable maps and graphs from ECDC Communicable Disease Threats Report, week </a:t>
            </a:r>
            <a:r>
              <a:rPr lang="en-GB" sz="1800" dirty="0" smtClean="0"/>
              <a:t>10, 2018</a:t>
            </a:r>
            <a:endParaRPr lang="en-GB" sz="1800" b="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424732"/>
          </a:xfrm>
          <a:noFill/>
        </p:spPr>
        <p:txBody>
          <a:bodyPr wrap="square" rtlCol="0">
            <a:spAutoFit/>
          </a:bodyPr>
          <a:lstStyle/>
          <a:p>
            <a:r>
              <a:rPr lang="en-GB" sz="1200" i="1" kern="1200" dirty="0">
                <a:solidFill>
                  <a:schemeClr val="tx1"/>
                </a:solidFill>
                <a:ea typeface="+mn-ea"/>
                <a:cs typeface="+mn-cs"/>
              </a:rPr>
              <a:t>Listeria monocytogenes </a:t>
            </a:r>
            <a:r>
              <a:rPr lang="en-GB" sz="1200" kern="1200" dirty="0">
                <a:solidFill>
                  <a:schemeClr val="tx1"/>
                </a:solidFill>
                <a:ea typeface="+mn-ea"/>
                <a:cs typeface="+mn-cs"/>
              </a:rPr>
              <a:t>PCR serogroup </a:t>
            </a:r>
            <a:r>
              <a:rPr lang="en-GB" sz="1200" kern="1200" dirty="0" err="1">
                <a:solidFill>
                  <a:schemeClr val="tx1"/>
                </a:solidFill>
                <a:ea typeface="+mn-ea"/>
                <a:cs typeface="+mn-cs"/>
              </a:rPr>
              <a:t>IVb</a:t>
            </a:r>
            <a:r>
              <a:rPr lang="en-GB" sz="1200" kern="1200" dirty="0">
                <a:solidFill>
                  <a:schemeClr val="tx1"/>
                </a:solidFill>
                <a:ea typeface="+mn-ea"/>
                <a:cs typeface="+mn-cs"/>
              </a:rPr>
              <a:t>, MLST 6; confirmed outbreak cases by month of symptom onset*, European Union, 2015–2018 (n=32) </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218160"/>
            <a:ext cx="6680200" cy="2988840"/>
          </a:xfrm>
          <a:prstGeom prst="rect">
            <a:avLst/>
          </a:prstGeom>
          <a:noFill/>
        </p:spPr>
      </p:pic>
    </p:spTree>
    <p:extLst>
      <p:ext uri="{BB962C8B-B14F-4D97-AF65-F5344CB8AC3E}">
        <p14:creationId xmlns:p14="http://schemas.microsoft.com/office/powerpoint/2010/main" val="3154030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2799" y="413723"/>
            <a:ext cx="6861909" cy="590931"/>
          </a:xfrm>
          <a:prstGeom prst="rect">
            <a:avLst/>
          </a:prstGeom>
          <a:noFill/>
        </p:spPr>
        <p:txBody>
          <a:bodyPr wrap="square" rtlCol="0">
            <a:spAutoFit/>
          </a:bodyPr>
          <a:lstStyle/>
          <a:p>
            <a:r>
              <a:rPr lang="en-US" sz="1200" b="1" dirty="0">
                <a:solidFill>
                  <a:sysClr val="windowText" lastClr="000000"/>
                </a:solidFill>
                <a:ea typeface="Tahoma" panose="020B0604030504040204" pitchFamily="34" charset="0"/>
                <a:cs typeface="Tahoma" panose="020B0604030504040204" pitchFamily="34" charset="0"/>
              </a:rPr>
              <a:t>Distribution of confirmed human cases of yellow fever by </a:t>
            </a:r>
            <a:r>
              <a:rPr lang="en-US" sz="1200" b="1" dirty="0" smtClean="0">
                <a:solidFill>
                  <a:sysClr val="windowText" lastClr="000000"/>
                </a:solidFill>
                <a:ea typeface="Tahoma" panose="020B0604030504040204" pitchFamily="34" charset="0"/>
                <a:cs typeface="Tahoma" panose="020B0604030504040204" pitchFamily="34" charset="0"/>
              </a:rPr>
              <a:t>month, </a:t>
            </a:r>
            <a:r>
              <a:rPr lang="en-US" sz="1200" b="1" dirty="0">
                <a:solidFill>
                  <a:sysClr val="windowText" lastClr="000000"/>
                </a:solidFill>
                <a:ea typeface="Tahoma" panose="020B0604030504040204" pitchFamily="34" charset="0"/>
                <a:cs typeface="Tahoma" panose="020B0604030504040204" pitchFamily="34" charset="0"/>
              </a:rPr>
              <a:t>Brazil, </a:t>
            </a:r>
            <a:endParaRPr lang="en-US" sz="1200" b="1" dirty="0" smtClean="0">
              <a:solidFill>
                <a:sysClr val="windowText" lastClr="000000"/>
              </a:solidFill>
              <a:ea typeface="Tahoma" panose="020B0604030504040204" pitchFamily="34" charset="0"/>
              <a:cs typeface="Tahoma" panose="020B0604030504040204" pitchFamily="34" charset="0"/>
            </a:endParaRPr>
          </a:p>
          <a:p>
            <a:r>
              <a:rPr lang="en-US" sz="1200" b="1" dirty="0" smtClean="0">
                <a:solidFill>
                  <a:sysClr val="windowText" lastClr="000000"/>
                </a:solidFill>
                <a:ea typeface="Tahoma" panose="020B0604030504040204" pitchFamily="34" charset="0"/>
                <a:cs typeface="Tahoma" panose="020B0604030504040204" pitchFamily="34" charset="0"/>
              </a:rPr>
              <a:t>January 2017– 6 March 2018</a:t>
            </a:r>
            <a:endParaRPr lang="en-GB" sz="1200" b="1" dirty="0">
              <a:solidFill>
                <a:sysClr val="windowText" lastClr="000000"/>
              </a:solidFill>
              <a:ea typeface="Tahoma" panose="020B0604030504040204" pitchFamily="34" charset="0"/>
              <a:cs typeface="Tahoma" panose="020B0604030504040204" pitchFamily="34" charset="0"/>
            </a:endParaRPr>
          </a:p>
          <a:p>
            <a:endParaRPr lang="en-GB" sz="1200" b="1" dirty="0"/>
          </a:p>
        </p:txBody>
      </p:sp>
      <p:pic>
        <p:nvPicPr>
          <p:cNvPr id="3" name="Picture 2"/>
          <p:cNvPicPr>
            <a:picLocks noChangeAspect="1"/>
          </p:cNvPicPr>
          <p:nvPr/>
        </p:nvPicPr>
        <p:blipFill>
          <a:blip r:embed="rId2"/>
          <a:stretch>
            <a:fillRect/>
          </a:stretch>
        </p:blipFill>
        <p:spPr>
          <a:xfrm>
            <a:off x="235575" y="1187534"/>
            <a:ext cx="8660949" cy="5038699"/>
          </a:xfrm>
          <a:prstGeom prst="rect">
            <a:avLst/>
          </a:prstGeom>
        </p:spPr>
      </p:pic>
      <p:sp>
        <p:nvSpPr>
          <p:cNvPr id="4" name="TextBox 3"/>
          <p:cNvSpPr txBox="1"/>
          <p:nvPr/>
        </p:nvSpPr>
        <p:spPr>
          <a:xfrm>
            <a:off x="8212974" y="3981796"/>
            <a:ext cx="299258" cy="258532"/>
          </a:xfrm>
          <a:prstGeom prst="rect">
            <a:avLst/>
          </a:prstGeom>
          <a:noFill/>
        </p:spPr>
        <p:txBody>
          <a:bodyPr wrap="square" rtlCol="0">
            <a:spAutoFit/>
          </a:bodyPr>
          <a:lstStyle/>
          <a:p>
            <a:r>
              <a:rPr lang="en-GB" sz="1200" dirty="0" smtClean="0">
                <a:solidFill>
                  <a:schemeClr val="bg1">
                    <a:lumMod val="50000"/>
                  </a:schemeClr>
                </a:solidFill>
              </a:rPr>
              <a:t>*</a:t>
            </a:r>
            <a:endParaRPr lang="en-GB" sz="1200" dirty="0">
              <a:solidFill>
                <a:schemeClr val="bg1">
                  <a:lumMod val="50000"/>
                </a:schemeClr>
              </a:solidFill>
            </a:endParaRPr>
          </a:p>
        </p:txBody>
      </p:sp>
    </p:spTree>
    <p:extLst>
      <p:ext uri="{BB962C8B-B14F-4D97-AF65-F5344CB8AC3E}">
        <p14:creationId xmlns:p14="http://schemas.microsoft.com/office/powerpoint/2010/main" val="1591767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2431" y="287230"/>
            <a:ext cx="6860598" cy="258532"/>
          </a:xfrm>
          <a:prstGeom prst="rect">
            <a:avLst/>
          </a:prstGeom>
          <a:noFill/>
        </p:spPr>
        <p:txBody>
          <a:bodyPr wrap="square" rtlCol="0">
            <a:spAutoFit/>
          </a:bodyPr>
          <a:lstStyle/>
          <a:p>
            <a:r>
              <a:rPr lang="en-GB" sz="1200" b="1" dirty="0"/>
              <a:t>Distribution of confirmed yellow fever cases by </a:t>
            </a:r>
            <a:r>
              <a:rPr lang="en-GB" sz="1200" b="1" dirty="0" smtClean="0"/>
              <a:t>state, </a:t>
            </a:r>
            <a:r>
              <a:rPr lang="en-GB" sz="1200" b="1" dirty="0"/>
              <a:t>Brazil, </a:t>
            </a:r>
            <a:r>
              <a:rPr lang="en-GB" sz="1200" b="1" dirty="0" smtClean="0"/>
              <a:t>July 2017 – </a:t>
            </a:r>
            <a:r>
              <a:rPr lang="en-GB" sz="1200" b="1" dirty="0"/>
              <a:t>6</a:t>
            </a:r>
            <a:r>
              <a:rPr lang="en-GB" sz="1200" b="1" dirty="0" smtClean="0"/>
              <a:t> March 2018</a:t>
            </a:r>
            <a:endParaRPr lang="en-GB" sz="1200" b="1" dirty="0"/>
          </a:p>
        </p:txBody>
      </p:sp>
      <p:pic>
        <p:nvPicPr>
          <p:cNvPr id="4" name="CurrentMap"/>
          <p:cNvPicPr/>
          <p:nvPr/>
        </p:nvPicPr>
        <p:blipFill>
          <a:blip r:link="rId2"/>
          <a:stretch>
            <a:fillRect/>
          </a:stretch>
        </p:blipFill>
        <p:spPr>
          <a:xfrm>
            <a:off x="1776549" y="711962"/>
            <a:ext cx="5979297" cy="5806403"/>
          </a:xfrm>
          <a:prstGeom prst="rect">
            <a:avLst/>
          </a:prstGeom>
          <a:ln w="9525" cap="flat" cmpd="sng" algn="ctr">
            <a:solidFill>
              <a:schemeClr val="tx1">
                <a:lumMod val="100000"/>
              </a:schemeClr>
            </a:solidFill>
            <a:prstDash val="solid"/>
            <a:round/>
            <a:headEnd type="none" w="med" len="med"/>
            <a:tailEnd type="none" w="med" len="med"/>
          </a:ln>
        </p:spPr>
      </p:pic>
    </p:spTree>
    <p:extLst>
      <p:ext uri="{BB962C8B-B14F-4D97-AF65-F5344CB8AC3E}">
        <p14:creationId xmlns:p14="http://schemas.microsoft.com/office/powerpoint/2010/main" val="226838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75558" y="450539"/>
            <a:ext cx="7886700" cy="422297"/>
          </a:xfrm>
        </p:spPr>
        <p:txBody>
          <a:bodyPr>
            <a:noAutofit/>
          </a:bodyPr>
          <a:lstStyle/>
          <a:p>
            <a:r>
              <a:rPr lang="en-GB" sz="1200" kern="1200" dirty="0">
                <a:solidFill>
                  <a:schemeClr val="tx1"/>
                </a:solidFill>
                <a:ea typeface="+mn-ea"/>
                <a:cs typeface="+mn-cs"/>
              </a:rPr>
              <a:t>Epidemic curve of laboratory-confirmed </a:t>
            </a:r>
            <a:r>
              <a:rPr lang="en-GB" sz="1200" kern="1200" dirty="0" err="1">
                <a:solidFill>
                  <a:schemeClr val="tx1"/>
                </a:solidFill>
                <a:ea typeface="+mn-ea"/>
                <a:cs typeface="+mn-cs"/>
              </a:rPr>
              <a:t>listeriosis</a:t>
            </a:r>
            <a:r>
              <a:rPr lang="en-GB" sz="1200" kern="1200" dirty="0">
                <a:solidFill>
                  <a:schemeClr val="tx1"/>
                </a:solidFill>
                <a:ea typeface="+mn-ea"/>
                <a:cs typeface="+mn-cs"/>
              </a:rPr>
              <a:t> cases by epidemiological week and date of sample</a:t>
            </a:r>
            <a:br>
              <a:rPr lang="en-GB" sz="1200" kern="1200" dirty="0">
                <a:solidFill>
                  <a:schemeClr val="tx1"/>
                </a:solidFill>
                <a:ea typeface="+mn-ea"/>
                <a:cs typeface="+mn-cs"/>
              </a:rPr>
            </a:br>
            <a:r>
              <a:rPr lang="en-GB" sz="1200" kern="1200" dirty="0">
                <a:solidFill>
                  <a:schemeClr val="tx1"/>
                </a:solidFill>
                <a:ea typeface="+mn-ea"/>
                <a:cs typeface="+mn-cs"/>
              </a:rPr>
              <a:t>collection and province, South Africa, 01 January 2017 to 2 March 2018</a:t>
            </a:r>
          </a:p>
        </p:txBody>
      </p:sp>
      <p:pic>
        <p:nvPicPr>
          <p:cNvPr id="6" name="Picture 5"/>
          <p:cNvPicPr>
            <a:picLocks noChangeAspect="1"/>
          </p:cNvPicPr>
          <p:nvPr/>
        </p:nvPicPr>
        <p:blipFill>
          <a:blip r:embed="rId2"/>
          <a:stretch>
            <a:fillRect/>
          </a:stretch>
        </p:blipFill>
        <p:spPr>
          <a:xfrm>
            <a:off x="375558" y="1352542"/>
            <a:ext cx="8236941" cy="4298615"/>
          </a:xfrm>
          <a:prstGeom prst="rect">
            <a:avLst/>
          </a:prstGeom>
        </p:spPr>
      </p:pic>
      <p:sp>
        <p:nvSpPr>
          <p:cNvPr id="7" name="TextBox 6"/>
          <p:cNvSpPr txBox="1"/>
          <p:nvPr/>
        </p:nvSpPr>
        <p:spPr>
          <a:xfrm>
            <a:off x="4094205" y="5857103"/>
            <a:ext cx="4518294" cy="203133"/>
          </a:xfrm>
          <a:prstGeom prst="rect">
            <a:avLst/>
          </a:prstGeom>
          <a:noFill/>
        </p:spPr>
        <p:txBody>
          <a:bodyPr wrap="square" rtlCol="0">
            <a:spAutoFit/>
          </a:bodyPr>
          <a:lstStyle/>
          <a:p>
            <a:r>
              <a:rPr lang="en-GB" sz="800" b="1" dirty="0"/>
              <a:t>Source</a:t>
            </a:r>
            <a:r>
              <a:rPr lang="en-GB" sz="800" dirty="0"/>
              <a:t>: </a:t>
            </a:r>
            <a:r>
              <a:rPr lang="en-GB" sz="800" dirty="0">
                <a:hlinkClick r:id="rId3"/>
              </a:rPr>
              <a:t>http</a:t>
            </a:r>
            <a:r>
              <a:rPr lang="en-GB" sz="800">
                <a:hlinkClick r:id="rId3"/>
              </a:rPr>
              <a:t>://</a:t>
            </a:r>
            <a:r>
              <a:rPr lang="en-GB" sz="800" smtClean="0">
                <a:hlinkClick r:id="rId3"/>
              </a:rPr>
              <a:t>www.nicd.ac.za/wp-content/uploads/2018/03/Listeria-Sitrep-03Mar2018.pdf</a:t>
            </a:r>
            <a:r>
              <a:rPr lang="en-GB" sz="800" smtClean="0"/>
              <a:t> </a:t>
            </a:r>
            <a:endParaRPr lang="en-GB" sz="800" dirty="0"/>
          </a:p>
        </p:txBody>
      </p:sp>
    </p:spTree>
    <p:extLst>
      <p:ext uri="{BB962C8B-B14F-4D97-AF65-F5344CB8AC3E}">
        <p14:creationId xmlns:p14="http://schemas.microsoft.com/office/powerpoint/2010/main" val="1703852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745143818"/>
              </p:ext>
            </p:extLst>
          </p:nvPr>
        </p:nvGraphicFramePr>
        <p:xfrm>
          <a:off x="601634" y="1775103"/>
          <a:ext cx="8455280" cy="329328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226711" y="2408849"/>
            <a:ext cx="346249" cy="1545499"/>
          </a:xfrm>
          <a:prstGeom prst="rect">
            <a:avLst/>
          </a:prstGeom>
          <a:noFill/>
        </p:spPr>
        <p:txBody>
          <a:bodyPr vert="vert270" wrap="square" rtlCol="0">
            <a:spAutoFit/>
          </a:bodyPr>
          <a:lstStyle/>
          <a:p>
            <a:pPr algn="ctr" defTabSz="685800" fontAlgn="auto">
              <a:lnSpc>
                <a:spcPct val="100000"/>
              </a:lnSpc>
              <a:spcBef>
                <a:spcPts val="0"/>
              </a:spcBef>
              <a:spcAft>
                <a:spcPts val="0"/>
              </a:spcAft>
            </a:pPr>
            <a:r>
              <a:rPr lang="en-GB" sz="1050" b="1" dirty="0">
                <a:solidFill>
                  <a:prstClr val="black"/>
                </a:solidFill>
                <a:latin typeface="Calibri" panose="020F0502020204030204"/>
              </a:rPr>
              <a:t>Number of measles cases</a:t>
            </a:r>
          </a:p>
        </p:txBody>
      </p:sp>
      <p:sp>
        <p:nvSpPr>
          <p:cNvPr id="6" name="TextBox 5"/>
          <p:cNvSpPr txBox="1"/>
          <p:nvPr/>
        </p:nvSpPr>
        <p:spPr>
          <a:xfrm>
            <a:off x="4318388" y="5068388"/>
            <a:ext cx="1165860" cy="253916"/>
          </a:xfrm>
          <a:prstGeom prst="rect">
            <a:avLst/>
          </a:prstGeom>
          <a:noFill/>
        </p:spPr>
        <p:txBody>
          <a:bodyPr wrap="square" rtlCol="0">
            <a:spAutoFit/>
          </a:bodyPr>
          <a:lstStyle/>
          <a:p>
            <a:pPr algn="ctr" defTabSz="685800" fontAlgn="auto">
              <a:lnSpc>
                <a:spcPct val="100000"/>
              </a:lnSpc>
              <a:spcBef>
                <a:spcPts val="0"/>
              </a:spcBef>
              <a:spcAft>
                <a:spcPts val="0"/>
              </a:spcAft>
            </a:pPr>
            <a:r>
              <a:rPr lang="en-GB" sz="1050" b="1" dirty="0">
                <a:solidFill>
                  <a:prstClr val="black"/>
                </a:solidFill>
                <a:latin typeface="Calibri" panose="020F0502020204030204"/>
              </a:rPr>
              <a:t>Week of onset</a:t>
            </a:r>
          </a:p>
        </p:txBody>
      </p:sp>
      <p:sp>
        <p:nvSpPr>
          <p:cNvPr id="7" name="TextBox 6"/>
          <p:cNvSpPr txBox="1"/>
          <p:nvPr/>
        </p:nvSpPr>
        <p:spPr>
          <a:xfrm>
            <a:off x="399836" y="5439641"/>
            <a:ext cx="2538580" cy="300082"/>
          </a:xfrm>
          <a:prstGeom prst="rect">
            <a:avLst/>
          </a:prstGeom>
          <a:noFill/>
        </p:spPr>
        <p:txBody>
          <a:bodyPr wrap="none" rtlCol="0">
            <a:spAutoFit/>
          </a:bodyPr>
          <a:lstStyle/>
          <a:p>
            <a:pPr defTabSz="685800" fontAlgn="auto">
              <a:lnSpc>
                <a:spcPct val="100000"/>
              </a:lnSpc>
              <a:spcBef>
                <a:spcPts val="0"/>
              </a:spcBef>
              <a:spcAft>
                <a:spcPts val="0"/>
              </a:spcAft>
            </a:pPr>
            <a:r>
              <a:rPr lang="en-GB" sz="1350" dirty="0">
                <a:solidFill>
                  <a:prstClr val="black"/>
                </a:solidFill>
                <a:latin typeface="Calibri" panose="020F0502020204030204"/>
              </a:rPr>
              <a:t>Source: </a:t>
            </a:r>
            <a:r>
              <a:rPr lang="en-GB" sz="1350" dirty="0" err="1" smtClean="0">
                <a:solidFill>
                  <a:prstClr val="black"/>
                </a:solidFill>
                <a:latin typeface="Calibri" panose="020F0502020204030204"/>
              </a:rPr>
              <a:t>TESSy</a:t>
            </a:r>
            <a:r>
              <a:rPr lang="en-GB" sz="1350" dirty="0" smtClean="0">
                <a:solidFill>
                  <a:prstClr val="black"/>
                </a:solidFill>
                <a:latin typeface="Calibri" panose="020F0502020204030204"/>
              </a:rPr>
              <a:t> as of 6 March 2018</a:t>
            </a:r>
            <a:endParaRPr lang="en-GB" sz="1350" dirty="0">
              <a:solidFill>
                <a:prstClr val="black"/>
              </a:solidFill>
              <a:latin typeface="Calibri" panose="020F0502020204030204"/>
            </a:endParaRPr>
          </a:p>
        </p:txBody>
      </p:sp>
      <p:sp>
        <p:nvSpPr>
          <p:cNvPr id="2" name="Rectangle 1"/>
          <p:cNvSpPr/>
          <p:nvPr/>
        </p:nvSpPr>
        <p:spPr>
          <a:xfrm>
            <a:off x="601634" y="443424"/>
            <a:ext cx="7418960" cy="424732"/>
          </a:xfrm>
          <a:prstGeom prst="rect">
            <a:avLst/>
          </a:prstGeom>
        </p:spPr>
        <p:txBody>
          <a:bodyPr wrap="square">
            <a:spAutoFit/>
          </a:bodyPr>
          <a:lstStyle/>
          <a:p>
            <a:pPr algn="just">
              <a:defRPr sz="1400" b="0" i="0" u="none" strike="noStrike" kern="1200" spc="0" baseline="0">
                <a:solidFill>
                  <a:prstClr val="black">
                    <a:lumMod val="65000"/>
                    <a:lumOff val="35000"/>
                  </a:prstClr>
                </a:solidFill>
                <a:latin typeface="+mn-lt"/>
                <a:ea typeface="+mn-ea"/>
                <a:cs typeface="+mn-cs"/>
              </a:defRPr>
            </a:pPr>
            <a:r>
              <a:rPr lang="en-US" sz="1200" b="1" dirty="0" smtClean="0">
                <a:solidFill>
                  <a:sysClr val="windowText" lastClr="000000"/>
                </a:solidFill>
                <a:ea typeface="Tahoma" panose="020B0604030504040204" pitchFamily="34" charset="0"/>
                <a:cs typeface="Tahoma" panose="020B0604030504040204" pitchFamily="34" charset="0"/>
              </a:rPr>
              <a:t>Distribution </a:t>
            </a:r>
            <a:r>
              <a:rPr lang="en-US" sz="1200" b="1" dirty="0">
                <a:solidFill>
                  <a:sysClr val="windowText" lastClr="000000"/>
                </a:solidFill>
                <a:ea typeface="Tahoma" panose="020B0604030504040204" pitchFamily="34" charset="0"/>
                <a:cs typeface="Tahoma" panose="020B0604030504040204" pitchFamily="34" charset="0"/>
              </a:rPr>
              <a:t>of measles cases (possible, probable, confirmed) by week of onset, France, </a:t>
            </a:r>
            <a:r>
              <a:rPr lang="en-US" sz="1200" b="1" dirty="0" smtClean="0">
                <a:solidFill>
                  <a:sysClr val="windowText" lastClr="000000"/>
                </a:solidFill>
                <a:ea typeface="Tahoma" panose="020B0604030504040204" pitchFamily="34" charset="0"/>
                <a:cs typeface="Tahoma" panose="020B0604030504040204" pitchFamily="34" charset="0"/>
              </a:rPr>
              <a:t>2015-2018</a:t>
            </a:r>
            <a:endParaRPr lang="en-US" sz="1200" b="1" dirty="0">
              <a:solidFill>
                <a:sysClr val="windowText" lastClr="000000"/>
              </a:solidFill>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43316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ChangeArrowheads="1"/>
          </p:cNvSpPr>
          <p:nvPr/>
        </p:nvSpPr>
        <p:spPr bwMode="auto">
          <a:xfrm>
            <a:off x="1047404" y="1660188"/>
            <a:ext cx="138564" cy="401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GB" sz="2400"/>
          </a:p>
        </p:txBody>
      </p:sp>
      <p:sp>
        <p:nvSpPr>
          <p:cNvPr id="9" name="Rectangle 6"/>
          <p:cNvSpPr>
            <a:spLocks noChangeArrowheads="1"/>
          </p:cNvSpPr>
          <p:nvPr/>
        </p:nvSpPr>
        <p:spPr bwMode="auto">
          <a:xfrm>
            <a:off x="1047404" y="4667707"/>
            <a:ext cx="138564" cy="401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GB" sz="2400"/>
          </a:p>
        </p:txBody>
      </p:sp>
      <p:sp>
        <p:nvSpPr>
          <p:cNvPr id="10" name="Rectangle 9"/>
          <p:cNvSpPr/>
          <p:nvPr/>
        </p:nvSpPr>
        <p:spPr>
          <a:xfrm>
            <a:off x="227995" y="5337522"/>
            <a:ext cx="2831089" cy="334707"/>
          </a:xfrm>
          <a:prstGeom prst="rect">
            <a:avLst/>
          </a:prstGeom>
        </p:spPr>
        <p:txBody>
          <a:bodyPr wrap="square">
            <a:spAutoFit/>
          </a:bodyPr>
          <a:lstStyle/>
          <a:p>
            <a:pPr marL="340043" indent="-170021" algn="just">
              <a:lnSpc>
                <a:spcPct val="150000"/>
              </a:lnSpc>
              <a:spcAft>
                <a:spcPts val="0"/>
              </a:spcAft>
            </a:pPr>
            <a:r>
              <a:rPr lang="en-GB" sz="1050" dirty="0">
                <a:ea typeface="Calibri" panose="020F0502020204030204" pitchFamily="34" charset="0"/>
                <a:cs typeface="Times New Roman" panose="02020603050405020304" pitchFamily="18" charset="0"/>
              </a:rPr>
              <a:t>Source: </a:t>
            </a:r>
            <a:r>
              <a:rPr lang="en-GB" sz="1050" dirty="0" smtClean="0">
                <a:ea typeface="Calibri" panose="020F0502020204030204" pitchFamily="34" charset="0"/>
                <a:cs typeface="Times New Roman" panose="02020603050405020304" pitchFamily="18" charset="0"/>
              </a:rPr>
              <a:t>KEELPNO, as of 1 March 2018</a:t>
            </a:r>
            <a:endParaRPr lang="en-GB" sz="1050" dirty="0">
              <a:ea typeface="Calibri" panose="020F0502020204030204" pitchFamily="34" charset="0"/>
              <a:cs typeface="Times New Roman" panose="02020603050405020304" pitchFamily="18" charset="0"/>
            </a:endParaRPr>
          </a:p>
        </p:txBody>
      </p:sp>
      <p:sp>
        <p:nvSpPr>
          <p:cNvPr id="11" name="TextBox 10"/>
          <p:cNvSpPr txBox="1"/>
          <p:nvPr/>
        </p:nvSpPr>
        <p:spPr>
          <a:xfrm>
            <a:off x="786979" y="2407234"/>
            <a:ext cx="330090" cy="1992306"/>
          </a:xfrm>
          <a:prstGeom prst="rect">
            <a:avLst/>
          </a:prstGeom>
          <a:noFill/>
        </p:spPr>
        <p:txBody>
          <a:bodyPr vert="vert270" wrap="square" rtlCol="0">
            <a:spAutoFit/>
          </a:bodyPr>
          <a:lstStyle/>
          <a:p>
            <a:pPr algn="ctr"/>
            <a:r>
              <a:rPr lang="en-GB" sz="1050" b="1" dirty="0"/>
              <a:t>Number of measles cases</a:t>
            </a:r>
          </a:p>
        </p:txBody>
      </p:sp>
      <p:sp>
        <p:nvSpPr>
          <p:cNvPr id="12" name="TextBox 11"/>
          <p:cNvSpPr txBox="1"/>
          <p:nvPr/>
        </p:nvSpPr>
        <p:spPr>
          <a:xfrm>
            <a:off x="4004568" y="5026225"/>
            <a:ext cx="1165860" cy="237757"/>
          </a:xfrm>
          <a:prstGeom prst="rect">
            <a:avLst/>
          </a:prstGeom>
          <a:noFill/>
        </p:spPr>
        <p:txBody>
          <a:bodyPr wrap="square" rtlCol="0">
            <a:spAutoFit/>
          </a:bodyPr>
          <a:lstStyle/>
          <a:p>
            <a:pPr algn="ctr"/>
            <a:r>
              <a:rPr lang="en-GB" sz="1050" b="1" dirty="0"/>
              <a:t>Week of onset</a:t>
            </a:r>
          </a:p>
        </p:txBody>
      </p:sp>
      <p:graphicFrame>
        <p:nvGraphicFramePr>
          <p:cNvPr id="13" name="Chart 12"/>
          <p:cNvGraphicFramePr>
            <a:graphicFrameLocks/>
          </p:cNvGraphicFramePr>
          <p:nvPr>
            <p:extLst>
              <p:ext uri="{D42A27DB-BD31-4B8C-83A1-F6EECF244321}">
                <p14:modId xmlns:p14="http://schemas.microsoft.com/office/powerpoint/2010/main" val="647152769"/>
              </p:ext>
            </p:extLst>
          </p:nvPr>
        </p:nvGraphicFramePr>
        <p:xfrm>
          <a:off x="1087061" y="1586692"/>
          <a:ext cx="7271126" cy="3422506"/>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p:cNvSpPr/>
          <p:nvPr/>
        </p:nvSpPr>
        <p:spPr>
          <a:xfrm>
            <a:off x="450927" y="554099"/>
            <a:ext cx="7726422" cy="424732"/>
          </a:xfrm>
          <a:prstGeom prst="rect">
            <a:avLst/>
          </a:prstGeom>
        </p:spPr>
        <p:txBody>
          <a:bodyPr wrap="square">
            <a:spAutoFit/>
          </a:bodyPr>
          <a:lstStyle/>
          <a:p>
            <a:pPr>
              <a:defRPr sz="1400" b="1" i="0" u="none" strike="noStrike" kern="1200" spc="0" baseline="0">
                <a:solidFill>
                  <a:prstClr val="black">
                    <a:lumMod val="65000"/>
                    <a:lumOff val="35000"/>
                  </a:prstClr>
                </a:solidFill>
                <a:latin typeface="+mn-lt"/>
                <a:ea typeface="+mn-ea"/>
                <a:cs typeface="+mn-cs"/>
              </a:defRPr>
            </a:pPr>
            <a:r>
              <a:rPr lang="en-US" sz="1200" b="1" dirty="0" smtClean="0"/>
              <a:t>Distribution </a:t>
            </a:r>
            <a:r>
              <a:rPr lang="en-US" sz="1200" b="1" dirty="0"/>
              <a:t>of measles cases (possible, probable, confirmed) by week of onset, Greece, </a:t>
            </a:r>
            <a:r>
              <a:rPr lang="en-US" sz="1200" b="1" dirty="0" smtClean="0"/>
              <a:t>2017-2018</a:t>
            </a:r>
            <a:endParaRPr lang="en-US" sz="1200" b="1" dirty="0"/>
          </a:p>
        </p:txBody>
      </p:sp>
    </p:spTree>
    <p:extLst>
      <p:ext uri="{BB962C8B-B14F-4D97-AF65-F5344CB8AC3E}">
        <p14:creationId xmlns:p14="http://schemas.microsoft.com/office/powerpoint/2010/main" val="916386524"/>
      </p:ext>
    </p:extLst>
  </p:cSld>
  <p:clrMapOvr>
    <a:masterClrMapping/>
  </p:clrMapOvr>
</p:sld>
</file>

<file path=ppt/theme/theme1.xml><?xml version="1.0" encoding="utf-8"?>
<a:theme xmlns:a="http://schemas.openxmlformats.org/drawingml/2006/main" name="ECDC_PowerPoint_Template_2009_rev_1_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FFFFFF"/>
      </a:hlink>
      <a:folHlink>
        <a:srgbClr val="FFFFFF"/>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ECDC_PowerPoint_Template_2009_rev_1_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ECDC_PowerPoint_Template_2009_rev_1_1">
  <a:themeElements>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Epidemic Intelligence and Emergency Operations" ma:contentTypeID="0x010100D736C7ACE9B64A2887FC840CE64E73CD00360B9ACB809F49C1884CB141DE574707007F106902CA0648509223A5AB6FB3715000B80CADFD35067648B85EBA8BF6B3929D" ma:contentTypeVersion="7" ma:contentTypeDescription="Epidemic Intelligence and Emergency Operations Content Type" ma:contentTypeScope="" ma:versionID="3dc2b5d0c55ace9b741afc5f04f1f732">
  <xsd:schema xmlns:xsd="http://www.w3.org/2001/XMLSchema" xmlns:xs="http://www.w3.org/2001/XMLSchema" xmlns:p="http://schemas.microsoft.com/office/2006/metadata/properties" xmlns:ns1="http://schemas.microsoft.com/sharepoint/v3" xmlns:ns2="376727eb-354b-45e4-998d-f84ea079474e" xmlns:ns3="d23a570b-d7a9-49ca-a34c-8afb8206b4bf" targetNamespace="http://schemas.microsoft.com/office/2006/metadata/properties" ma:root="true" ma:fieldsID="de28d7e1e387f98cca7eb7d69937aac5" ns1:_="" ns2:_="" ns3:_="">
    <xsd:import namespace="http://schemas.microsoft.com/sharepoint/v3"/>
    <xsd:import namespace="376727eb-354b-45e4-998d-f84ea079474e"/>
    <xsd:import namespace="d23a570b-d7a9-49ca-a34c-8afb8206b4bf"/>
    <xsd:element name="properties">
      <xsd:complexType>
        <xsd:sequence>
          <xsd:element name="documentManagement">
            <xsd:complexType>
              <xsd:all>
                <xsd:element ref="ns1:ECDC_Description" minOccurs="0"/>
                <xsd:element ref="ns2:ECDC_DMS_Author" minOccurs="0"/>
                <xsd:element ref="ns2:ECDC_DMS_Organization0" minOccurs="0"/>
                <xsd:element ref="ns3:TaxCatchAll" minOccurs="0"/>
                <xsd:element ref="ns3:TaxCatchAllLabel" minOccurs="0"/>
                <xsd:element ref="ns2:ECDC_DMS_Epi_and_Emergency_Document_Type0" minOccurs="0"/>
                <xsd:element ref="ns2:ECDC_Subject_whatTaxHTField0" minOccurs="0"/>
                <xsd:element ref="ns2:ECDC_DMS_Project0" minOccurs="0"/>
                <xsd:element ref="ns2:ECDC_DMS_MIS_Activity_code0" minOccurs="0"/>
                <xsd:element ref="ns3:TaxKeywordTaxHTField" minOccurs="0"/>
                <xsd:element ref="ns2:ECDC_DMS_Classification" minOccurs="0"/>
                <xsd:element ref="ns2:ECDC_DMS_Contains_Personal_Data" minOccurs="0"/>
                <xsd:element ref="ns2:ECDC_DMS_Data_Controller" minOccurs="0"/>
                <xsd:element ref="ns2:ECDC_DMS_Effective_Date" minOccurs="0"/>
                <xsd:element ref="ns2:ECDC_DMS_Section" minOccurs="0"/>
                <xsd:element ref="ns2:ECDC_DMS_Grou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ECDC_Description" ma:index="2" nillable="true" ma:displayName="Description" ma:internalName="ECDC_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76727eb-354b-45e4-998d-f84ea079474e" elementFormDefault="qualified">
    <xsd:import namespace="http://schemas.microsoft.com/office/2006/documentManagement/types"/>
    <xsd:import namespace="http://schemas.microsoft.com/office/infopath/2007/PartnerControls"/>
    <xsd:element name="ECDC_DMS_Author" ma:index="3" nillable="true" ma:displayName="Owner" ma:description="An ECDC user or group(s) of users that are responsible for the document" ma:format="Hyperlink" ma:internalName="ECDC_DMS_Author" ma:readOnly="false" ma:showField="Titl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Organization0" ma:index="4" nillable="true" ma:taxonomy="true" ma:internalName="ECDC_DMS_Organization0" ma:taxonomyFieldName="ECDC_DMS_Organization" ma:displayName="Organisation" ma:readOnly="false" ma:default="" ma:fieldId="{35fb11e9-a18d-4b50-add6-447ef1d65648}" ma:taxonomyMulti="true" ma:sspId="de887f88-4a24-49db-a549-4c3cbb517053" ma:termSetId="0a8715e9-9613-4f3d-9487-c066723ad7a7" ma:anchorId="00000000-0000-0000-0000-000000000000" ma:open="false" ma:isKeyword="false">
      <xsd:complexType>
        <xsd:sequence>
          <xsd:element ref="pc:Terms" minOccurs="0" maxOccurs="1"/>
        </xsd:sequence>
      </xsd:complexType>
    </xsd:element>
    <xsd:element name="ECDC_DMS_Epi_and_Emergency_Document_Type0" ma:index="8" ma:taxonomy="true" ma:internalName="ECDC_DMS_Epi_and_Emergency_Document_Type0" ma:taxonomyFieldName="ECDC_DMS_Epi_and_Emergency_Document_Type" ma:displayName="Document Type" ma:readOnly="false" ma:fieldId="{db5d7a09-fdd7-41fd-b02e-d1d803890622}" ma:taxonomyMulti="true" ma:sspId="de887f88-4a24-49db-a549-4c3cbb517053" ma:termSetId="05694767-788d-4e99-ad07-3dd6ddb61ccc" ma:anchorId="fd2d67fc-49ba-4ea3-bbfc-a0893a7af3e7" ma:open="false" ma:isKeyword="false">
      <xsd:complexType>
        <xsd:sequence>
          <xsd:element ref="pc:Terms" minOccurs="0" maxOccurs="1"/>
        </xsd:sequence>
      </xsd:complexType>
    </xsd:element>
    <xsd:element name="ECDC_Subject_whatTaxHTField0" ma:index="10" ma:taxonomy="true" ma:internalName="ECDC_Subject_whatTaxHTField0" ma:taxonomyFieldName="ECDC_Subject_what" ma:displayName="Topic" ma:default="" ma:fieldId="{7525aafd-95ab-48e0-925f-ead7584e2866}" ma:taxonomyMulti="true" ma:sspId="de887f88-4a24-49db-a549-4c3cbb517053" ma:termSetId="b09c8666-4e2c-4f19-91e4-8f1fe34bcccd" ma:anchorId="00000000-0000-0000-0000-000000000000" ma:open="false" ma:isKeyword="false">
      <xsd:complexType>
        <xsd:sequence>
          <xsd:element ref="pc:Terms" minOccurs="0" maxOccurs="1"/>
        </xsd:sequence>
      </xsd:complexType>
    </xsd:element>
    <xsd:element name="ECDC_DMS_Project0" ma:index="12" nillable="true" ma:taxonomy="true" ma:internalName="ECDC_DMS_Project0" ma:taxonomyFieldName="ECDC_DMS_Project" ma:displayName="Project" ma:readOnly="false" ma:default="" ma:fieldId="{951a5c61-3e7d-4f5e-ad41-b76025ccfaa6}" ma:taxonomyMulti="true" ma:sspId="de887f88-4a24-49db-a549-4c3cbb517053" ma:termSetId="83bc1c21-e08b-4faa-97f2-3f7a70f36fcc" ma:anchorId="00000000-0000-0000-0000-000000000000" ma:open="false" ma:isKeyword="false">
      <xsd:complexType>
        <xsd:sequence>
          <xsd:element ref="pc:Terms" minOccurs="0" maxOccurs="1"/>
        </xsd:sequence>
      </xsd:complexType>
    </xsd:element>
    <xsd:element name="ECDC_DMS_MIS_Activity_code0" ma:index="14" nillable="true" ma:taxonomy="true" ma:internalName="ECDC_DMS_MIS_Activity_code0" ma:taxonomyFieldName="ECDC_DMS_MIS_Activity_code" ma:displayName="MIS Activity code" ma:readOnly="false" ma:default="" ma:fieldId="{8cb6b235-d851-4acc-9843-ae912a313215}" ma:taxonomyMulti="true" ma:sspId="de887f88-4a24-49db-a549-4c3cbb517053" ma:termSetId="141081f5-dfc8-474c-9d5b-c9b39840f641" ma:anchorId="00000000-0000-0000-0000-000000000000" ma:open="false" ma:isKeyword="false">
      <xsd:complexType>
        <xsd:sequence>
          <xsd:element ref="pc:Terms" minOccurs="0" maxOccurs="1"/>
        </xsd:sequence>
      </xsd:complexType>
    </xsd:element>
    <xsd:element name="ECDC_DMS_Classification" ma:index="18" nillable="true" ma:displayName="Classification" ma:format="Dropdown" ma:internalName="ECDC_DMS_Classification" ma:readOnly="false">
      <xsd:simpleType>
        <xsd:restriction base="dms:Choice">
          <xsd:enumeration value="Public"/>
          <xsd:enumeration value="Restricted"/>
          <xsd:enumeration value="Confidential"/>
        </xsd:restriction>
      </xsd:simpleType>
    </xsd:element>
    <xsd:element name="ECDC_DMS_Contains_Personal_Data" ma:index="19" nillable="true" ma:displayName="Contains Personal Data" ma:default="0" ma:internalName="ECDC_DMS_Contains_Personal_Data" ma:readOnly="false">
      <xsd:simpleType>
        <xsd:restriction base="dms:Boolean"/>
      </xsd:simpleType>
    </xsd:element>
    <xsd:element name="ECDC_DMS_Data_Controller" ma:index="20" nillable="true" ma:displayName="Data Controller" ma:format="Hyperlink" ma:SearchPeopleOnly="false" ma:SharePointGroup="0" ma:internalName="ECDC_DMS_Data_Controller" ma:readOnly="false" ma:showField="Titl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CDC_DMS_Effective_Date" ma:index="21" nillable="true" ma:displayName="Effective Date" ma:default="[today]" ma:internalName="ECDC_DMS_Effective_Date" ma:readOnly="false">
      <xsd:simpleType>
        <xsd:restriction base="dms:DateTime"/>
      </xsd:simpleType>
    </xsd:element>
    <xsd:element name="ECDC_DMS_Section" ma:index="22" nillable="true" ma:displayName="Section" ma:description="Indicates the creator users ECDC Unit" ma:hidden="true" ma:internalName="ECDC_DMS_Section" ma:readOnly="false">
      <xsd:simpleType>
        <xsd:restriction base="dms:Text"/>
      </xsd:simpleType>
    </xsd:element>
    <xsd:element name="ECDC_DMS_Group" ma:index="23" nillable="true" ma:displayName="Group" ma:description="Indicates the creator users ECDC Group" ma:hidden="true" ma:internalName="ECDC_DMS_Group"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3a570b-d7a9-49ca-a34c-8afb8206b4bf" elementFormDefault="qualified">
    <xsd:import namespace="http://schemas.microsoft.com/office/2006/documentManagement/types"/>
    <xsd:import namespace="http://schemas.microsoft.com/office/infopath/2007/PartnerControls"/>
    <xsd:element name="TaxCatchAll" ma:index="5" nillable="true" ma:displayName="Taxonomy Catch All Column" ma:description="" ma:hidden="true" ma:list="{f540d323-f29b-4666-8500-d25439f05077}" ma:internalName="TaxCatchAll" ma:showField="CatchAllData" ma:web="376727eb-354b-45e4-998d-f84ea079474e">
      <xsd:complexType>
        <xsd:complexContent>
          <xsd:extension base="dms:MultiChoiceLookup">
            <xsd:sequence>
              <xsd:element name="Value" type="dms:Lookup" maxOccurs="unbounded" minOccurs="0" nillable="true"/>
            </xsd:sequence>
          </xsd:extension>
        </xsd:complexContent>
      </xsd:complexType>
    </xsd:element>
    <xsd:element name="TaxCatchAllLabel" ma:index="6" nillable="true" ma:displayName="Taxonomy Catch All Column1" ma:description="" ma:hidden="true" ma:list="{f540d323-f29b-4666-8500-d25439f05077}" ma:internalName="TaxCatchAllLabel" ma:readOnly="true" ma:showField="CatchAllDataLabel" ma:web="376727eb-354b-45e4-998d-f84ea079474e">
      <xsd:complexType>
        <xsd:complexContent>
          <xsd:extension base="dms:MultiChoiceLookup">
            <xsd:sequence>
              <xsd:element name="Value" type="dms:Lookup" maxOccurs="unbounded" minOccurs="0" nillable="true"/>
            </xsd:sequence>
          </xsd:extension>
        </xsd:complexContent>
      </xsd:complexType>
    </xsd:element>
    <xsd:element name="TaxKeywordTaxHTField" ma:index="16" nillable="true" ma:taxonomy="true" ma:internalName="TaxKeywordTaxHTField" ma:taxonomyFieldName="TaxKeyword" ma:displayName="Additional Keywords" ma:fieldId="{23f27201-bee3-471e-b2e7-b64fd8b7ca38}" ma:taxonomyMulti="true" ma:sspId="de887f88-4a24-49db-a549-4c3cbb517053"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de887f88-4a24-49db-a549-4c3cbb517053" ContentTypeId="0x010100D736C7ACE9B64A2887FC840CE64E73CD00360B9ACB809F49C1884CB141DE574707007F106902CA0648509223A5AB6FB37150"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p:properties xmlns:p="http://schemas.microsoft.com/office/2006/metadata/properties" xmlns:xsi="http://www.w3.org/2001/XMLSchema-instance" xmlns:pc="http://schemas.microsoft.com/office/infopath/2007/PartnerControls">
  <documentManagement>
    <ECDC_Description xmlns="http://schemas.microsoft.com/sharepoint/v3" xsi:nil="true"/>
    <TaxKeywordTaxHTField xmlns="d23a570b-d7a9-49ca-a34c-8afb8206b4bf">
      <Terms xmlns="http://schemas.microsoft.com/office/infopath/2007/PartnerControls"/>
    </TaxKeywordTaxHTField>
    <TaxCatchAll xmlns="d23a570b-d7a9-49ca-a34c-8afb8206b4bf">
      <Value>124</Value>
      <Value>1624</Value>
      <Value>588</Value>
    </TaxCatchAll>
    <ECDC_Subject_whatTaxHTField0 xmlns="376727eb-354b-45e4-998d-f84ea079474e">
      <Terms xmlns="http://schemas.microsoft.com/office/infopath/2007/PartnerControls">
        <TermInfo xmlns="http://schemas.microsoft.com/office/infopath/2007/PartnerControls">
          <TermName xmlns="http://schemas.microsoft.com/office/infopath/2007/PartnerControls">epidemic intelligence</TermName>
          <TermId xmlns="http://schemas.microsoft.com/office/infopath/2007/PartnerControls">ad1f1585-b938-4db1-992a-8af3e2bf831f</TermId>
        </TermInfo>
      </Terms>
    </ECDC_Subject_whatTaxHTField0>
    <ECDC_DMS_Project0 xmlns="376727eb-354b-45e4-998d-f84ea079474e">
      <Terms xmlns="http://schemas.microsoft.com/office/infopath/2007/PartnerControls"/>
    </ECDC_DMS_Project0>
    <ECDC_DMS_MIS_Activity_code0 xmlns="376727eb-354b-45e4-998d-f84ea079474e">
      <Terms xmlns="http://schemas.microsoft.com/office/infopath/2007/PartnerControls"/>
    </ECDC_DMS_MIS_Activity_code0>
    <ECDC_DMS_Section xmlns="376727eb-354b-45e4-998d-f84ea079474e">Epidemic Intelligence and Emergency Operations</ECDC_DMS_Section>
    <ECDC_DMS_Author xmlns="376727eb-354b-45e4-998d-f84ea079474e">
      <UserInfo>
        <DisplayName>Thomas Mollet</DisplayName>
        <AccountId>501</AccountId>
        <AccountType/>
      </UserInfo>
    </ECDC_DMS_Author>
    <ECDC_DMS_Group xmlns="376727eb-354b-45e4-998d-f84ea079474e">Epidemic Intelligence</ECDC_DMS_Group>
    <ECDC_DMS_Contains_Personal_Data xmlns="376727eb-354b-45e4-998d-f84ea079474e">false</ECDC_DMS_Contains_Personal_Data>
    <ECDC_DMS_Organization0 xmlns="376727eb-354b-45e4-998d-f84ea079474e">
      <Terms xmlns="http://schemas.microsoft.com/office/infopath/2007/PartnerControls">
        <TermInfo xmlns="http://schemas.microsoft.com/office/infopath/2007/PartnerControls">
          <TermName xmlns="http://schemas.microsoft.com/office/infopath/2007/PartnerControls">Epidemic Intelligence and Emergency Operations</TermName>
          <TermId xmlns="http://schemas.microsoft.com/office/infopath/2007/PartnerControls">14e38dbb-bccc-4c34-ac2f-9f24d991c96d</TermId>
        </TermInfo>
      </Terms>
    </ECDC_DMS_Organization0>
    <ECDC_DMS_Epi_and_Emergency_Document_Type0 xmlns="376727eb-354b-45e4-998d-f84ea079474e">
      <Terms xmlns="http://schemas.microsoft.com/office/infopath/2007/PartnerControls">
        <TermInfo xmlns="http://schemas.microsoft.com/office/infopath/2007/PartnerControls">
          <TermName xmlns="http://schemas.microsoft.com/office/infopath/2007/PartnerControls">Non-Classified Epidemic Intelligence and Emergency Operations</TermName>
          <TermId xmlns="http://schemas.microsoft.com/office/infopath/2007/PartnerControls">37ea999c-e28f-4073-bd66-a51bd1b190b5</TermId>
        </TermInfo>
      </Terms>
    </ECDC_DMS_Epi_and_Emergency_Document_Type0>
    <ECDC_DMS_Data_Controller xmlns="376727eb-354b-45e4-998d-f84ea079474e">
      <UserInfo>
        <DisplayName/>
        <AccountId xsi:nil="true"/>
        <AccountType/>
      </UserInfo>
    </ECDC_DMS_Data_Controller>
    <ECDC_DMS_Classification xmlns="376727eb-354b-45e4-998d-f84ea079474e" xsi:nil="true"/>
    <ECDC_DMS_Effective_Date xmlns="376727eb-354b-45e4-998d-f84ea079474e">2016-10-31T09:44:00+00:00</ECDC_DMS_Effective_Date>
  </documentManagement>
</p:properties>
</file>

<file path=customXml/itemProps1.xml><?xml version="1.0" encoding="utf-8"?>
<ds:datastoreItem xmlns:ds="http://schemas.openxmlformats.org/officeDocument/2006/customXml" ds:itemID="{F4709519-16CC-4CD4-ACD8-4A8978341D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6727eb-354b-45e4-998d-f84ea079474e"/>
    <ds:schemaRef ds:uri="d23a570b-d7a9-49ca-a34c-8afb8206b4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8EED194-C37D-4977-AE20-81936875A2E9}">
  <ds:schemaRefs>
    <ds:schemaRef ds:uri="Microsoft.SharePoint.Taxonomy.ContentTypeSync"/>
  </ds:schemaRefs>
</ds:datastoreItem>
</file>

<file path=customXml/itemProps3.xml><?xml version="1.0" encoding="utf-8"?>
<ds:datastoreItem xmlns:ds="http://schemas.openxmlformats.org/officeDocument/2006/customXml" ds:itemID="{12C6006D-0315-439C-9BFB-C85185C42E39}">
  <ds:schemaRefs>
    <ds:schemaRef ds:uri="http://schemas.microsoft.com/sharepoint/v3/contenttype/forms"/>
  </ds:schemaRefs>
</ds:datastoreItem>
</file>

<file path=customXml/itemProps4.xml><?xml version="1.0" encoding="utf-8"?>
<ds:datastoreItem xmlns:ds="http://schemas.openxmlformats.org/officeDocument/2006/customXml" ds:itemID="{7393890C-3900-4FE7-8C50-E665C95DD889}">
  <ds:schemaRefs>
    <ds:schemaRef ds:uri="http://schemas.microsoft.com/sharepoint/events"/>
  </ds:schemaRefs>
</ds:datastoreItem>
</file>

<file path=customXml/itemProps5.xml><?xml version="1.0" encoding="utf-8"?>
<ds:datastoreItem xmlns:ds="http://schemas.openxmlformats.org/officeDocument/2006/customXml" ds:itemID="{A98013DF-7568-4DE1-A15A-B72D0DA1D637}">
  <ds:schemaRefs>
    <ds:schemaRef ds:uri="d23a570b-d7a9-49ca-a34c-8afb8206b4bf"/>
    <ds:schemaRef ds:uri="http://purl.org/dc/terms/"/>
    <ds:schemaRef ds:uri="376727eb-354b-45e4-998d-f84ea079474e"/>
    <ds:schemaRef ds:uri="http://schemas.microsoft.com/office/2006/metadata/properties"/>
    <ds:schemaRef ds:uri="http://schemas.microsoft.com/office/2006/documentManagement/types"/>
    <ds:schemaRef ds:uri="http://schemas.microsoft.com/sharepoint/v3"/>
    <ds:schemaRef ds:uri="http://purl.org/dc/elements/1.1/"/>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ECDC_PowerPoint_Template_2009_rev_1_2</Template>
  <TotalTime>16769</TotalTime>
  <Words>171</Words>
  <Application>Microsoft Office PowerPoint</Application>
  <PresentationFormat>On-screen Show (4:3)</PresentationFormat>
  <Paragraphs>18</Paragraphs>
  <Slides>7</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7</vt:i4>
      </vt:variant>
    </vt:vector>
  </HeadingPairs>
  <TitlesOfParts>
    <vt:vector size="16" baseType="lpstr">
      <vt:lpstr>Arial</vt:lpstr>
      <vt:lpstr>Calibri</vt:lpstr>
      <vt:lpstr>Tahoma</vt:lpstr>
      <vt:lpstr>Times</vt:lpstr>
      <vt:lpstr>Times New Roman</vt:lpstr>
      <vt:lpstr>Wingdings</vt:lpstr>
      <vt:lpstr>ECDC_PowerPoint_Template_2009_rev_1_2</vt:lpstr>
      <vt:lpstr>5_ECDC_PowerPoint_Template_2009_rev_1_2</vt:lpstr>
      <vt:lpstr>ECDC_PowerPoint_Template_2009_rev_1_1</vt:lpstr>
      <vt:lpstr> You are encouraged to reuse our maps and graphs for your own purposes and free to translate, provided the content is not altered and the source is acknowledged.   Either copy the images from the following slides or download directly from: ecdc.europa.eu/en/publications/surveillance_reports/Communicable-Disease-Threats-Report/Pages/cdtr.aspx</vt:lpstr>
      <vt:lpstr>Listeria monocytogenes PCR serogroup IVb, MLST 6; confirmed outbreak cases by month of symptom onset*, European Union, 2015–2018 (n=32) </vt:lpstr>
      <vt:lpstr>PowerPoint Presentation</vt:lpstr>
      <vt:lpstr>PowerPoint Presentation</vt:lpstr>
      <vt:lpstr>Epidemic curve of laboratory-confirmed listeriosis cases by epidemiological week and date of sample collection and province, South Africa, 01 January 2017 to 2 March 2018</vt:lpstr>
      <vt:lpstr>PowerPoint Presentation</vt:lpstr>
      <vt:lpstr>PowerPoint Presentation</vt:lpstr>
    </vt:vector>
  </TitlesOfParts>
  <Manager>Thomas Mollet</Manager>
  <Company>ECDC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RUNNING CDTR-maps-graphs-week.pptx</dc:title>
  <dc:creator>Kim Hutchings</dc:creator>
  <cp:keywords/>
  <cp:lastModifiedBy>Editors' Office</cp:lastModifiedBy>
  <cp:revision>1134</cp:revision>
  <cp:lastPrinted>2017-03-24T07:50:18Z</cp:lastPrinted>
  <dcterms:created xsi:type="dcterms:W3CDTF">2015-11-05T13:02:54Z</dcterms:created>
  <dcterms:modified xsi:type="dcterms:W3CDTF">2018-03-09T13:48:01Z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0x010100D736C7ACE9B64A2887FC840CE64E73CD00360B9ACB809F49C1884CB141DE574707007F106902CA0648509223A5AB6FB3715000B80CADFD35067648B85EBA8BF6B3929D</vt:lpwstr>
  </property>
  <property fmtid="{D5CDD505-2E9C-101B-9397-08002B2CF9AE}" pid="3" name="_dlc_DocIdItemGuid">
    <vt:lpwstr>5d091477-0474-4b81-8d0d-8f15ba811882</vt:lpwstr>
  </property>
  <property fmtid="{D5CDD505-2E9C-101B-9397-08002B2CF9AE}" pid="4" name="ECDC_Subject_does">
    <vt:lpwstr/>
  </property>
  <property fmtid="{D5CDD505-2E9C-101B-9397-08002B2CF9AE}" pid="5" name="DMS Product">
    <vt:lpwstr/>
  </property>
  <property fmtid="{D5CDD505-2E9C-101B-9397-08002B2CF9AE}" pid="6" name="TaxKeyword">
    <vt:lpwstr/>
  </property>
  <property fmtid="{D5CDD505-2E9C-101B-9397-08002B2CF9AE}" pid="7" name="ECDC_Target_audience">
    <vt:lpwstr/>
  </property>
  <property fmtid="{D5CDD505-2E9C-101B-9397-08002B2CF9AE}" pid="8" name="ECDC_DMS_Country">
    <vt:lpwstr/>
  </property>
  <property fmtid="{D5CDD505-2E9C-101B-9397-08002B2CF9AE}" pid="9" name="ECDC_DMS_Eurosurveillance_Document_Type">
    <vt:lpwstr/>
  </property>
  <property fmtid="{D5CDD505-2E9C-101B-9397-08002B2CF9AE}" pid="10" name="ECDC_DMS_MIS_Activity_code">
    <vt:lpwstr/>
  </property>
  <property fmtid="{D5CDD505-2E9C-101B-9397-08002B2CF9AE}" pid="11" name="ECDC_DMS_Organigramme">
    <vt:lpwstr>588;#Epidemic Intelligence and Emergency Operations|14e38dbb-bccc-4c34-ac2f-9f24d991c96d</vt:lpwstr>
  </property>
  <property fmtid="{D5CDD505-2E9C-101B-9397-08002B2CF9AE}" pid="12" name="ECDC_DMS_Project">
    <vt:lpwstr/>
  </property>
  <property fmtid="{D5CDD505-2E9C-101B-9397-08002B2CF9AE}" pid="13" name="ECDC_Subject_who">
    <vt:lpwstr/>
  </property>
  <property fmtid="{D5CDD505-2E9C-101B-9397-08002B2CF9AE}" pid="14" name="Meeting_x0020_Code">
    <vt:lpwstr/>
  </property>
  <property fmtid="{D5CDD505-2E9C-101B-9397-08002B2CF9AE}" pid="15" name="ECDC_Subject_what">
    <vt:lpwstr>124;#epidemic intelligence|ad1f1585-b938-4db1-992a-8af3e2bf831f</vt:lpwstr>
  </property>
  <property fmtid="{D5CDD505-2E9C-101B-9397-08002B2CF9AE}" pid="16" name="ECDC_DMS_Epidemic_Intelligence_Document_Type">
    <vt:lpwstr>955;#Non-Classified Epidemic Intelligence Document|bb56eead-3e33-469a-99c7-76d6f740793f</vt:lpwstr>
  </property>
  <property fmtid="{D5CDD505-2E9C-101B-9397-08002B2CF9AE}" pid="17" name="Meeting Code">
    <vt:lpwstr/>
  </property>
  <property fmtid="{D5CDD505-2E9C-101B-9397-08002B2CF9AE}" pid="18" name="ECDC_DMS_RestrictedAccess">
    <vt:lpwstr/>
  </property>
  <property fmtid="{D5CDD505-2E9C-101B-9397-08002B2CF9AE}" pid="19" name="_dlc_DocId">
    <vt:lpwstr>DMSSRS-78-5</vt:lpwstr>
  </property>
  <property fmtid="{D5CDD505-2E9C-101B-9397-08002B2CF9AE}" pid="20" name="_dlc_DocIdPersistId">
    <vt:bool>false</vt:bool>
  </property>
  <property fmtid="{D5CDD505-2E9C-101B-9397-08002B2CF9AE}" pid="21" name="_dlc_DocIdUrl">
    <vt:lpwstr>http://dms.ecdcnet.europa.eu/sites/srs/eir/eieo/_layouts/15/DocIdRedir.aspx?ID=DMSSRS-78-5, DMSSRS-78-5</vt:lpwstr>
  </property>
  <property fmtid="{D5CDD505-2E9C-101B-9397-08002B2CF9AE}" pid="22" name="ECDC_DMS_Organization">
    <vt:lpwstr>588;#Epidemic Intelligence and Emergency Operations|14e38dbb-bccc-4c34-ac2f-9f24d991c96d</vt:lpwstr>
  </property>
  <property fmtid="{D5CDD505-2E9C-101B-9397-08002B2CF9AE}" pid="23" name="ECDC_DMS_Epi_and_Emergency_Document_Type">
    <vt:lpwstr>1624;#Non-Classified Epidemic Intelligence and Emergency Operations|37ea999c-e28f-4073-bd66-a51bd1b190b5</vt:lpwstr>
  </property>
</Properties>
</file>