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5"/>
  </p:notesMasterIdLst>
  <p:handoutMasterIdLst>
    <p:handoutMasterId r:id="rId16"/>
  </p:handoutMasterIdLst>
  <p:sldIdLst>
    <p:sldId id="256" r:id="rId8"/>
    <p:sldId id="264" r:id="rId9"/>
    <p:sldId id="265" r:id="rId10"/>
    <p:sldId id="260" r:id="rId11"/>
    <p:sldId id="261" r:id="rId12"/>
    <p:sldId id="262" r:id="rId13"/>
    <p:sldId id="263" r:id="rId14"/>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75" d="100"/>
          <a:sy n="75" d="100"/>
        </p:scale>
        <p:origin x="906"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8.png"/><Relationship Id="rId1" Type="http://schemas.openxmlformats.org/officeDocument/2006/relationships/themeOverride" Target="../theme/themeOverrid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[H7N9_WLD_2013_2017_CaseB_DataSet.xlsm]EpicurveMonth!PivotTable1</c:name>
    <c:fmtId val="-1"/>
  </c:pivotSource>
  <c:chart>
    <c:title>
      <c:tx>
        <c:rich>
          <a:bodyPr/>
          <a:lstStyle/>
          <a:p>
            <a:pPr>
              <a:defRPr/>
            </a:pPr>
            <a:r>
              <a:rPr lang="en-GB" sz="1400" b="0"/>
              <a:t>Number</a:t>
            </a:r>
            <a:r>
              <a:rPr lang="en-GB" sz="1400" b="0" baseline="0"/>
              <a:t> of cases</a:t>
            </a:r>
            <a:endParaRPr lang="en-GB" sz="1400" b="0"/>
          </a:p>
        </c:rich>
      </c:tx>
      <c:layout>
        <c:manualLayout>
          <c:xMode val="edge"/>
          <c:yMode val="edge"/>
          <c:x val="9.8923094089106833E-3"/>
          <c:y val="4.7228785907822797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blipFill>
            <a:blip xmlns:r="http://schemas.openxmlformats.org/officeDocument/2006/relationships" r:embed="rId2"/>
            <a:stretch>
              <a:fillRect/>
            </a:stretch>
          </a:blipFill>
        </c:spPr>
        <c:marker>
          <c:symbol val="none"/>
        </c:marker>
      </c:pivotFmt>
      <c:pivotFmt>
        <c:idx val="13"/>
        <c:spPr>
          <a:blipFill>
            <a:blip xmlns:r="http://schemas.openxmlformats.org/officeDocument/2006/relationships" r:embed="rId2"/>
            <a:stretch>
              <a:fillRect/>
            </a:stretch>
          </a:blipFill>
        </c:spPr>
        <c:marker>
          <c:symbol val="none"/>
        </c:marker>
      </c:pivotFmt>
      <c:pivotFmt>
        <c:idx val="14"/>
        <c:spPr>
          <a:blipFill>
            <a:blip xmlns:r="http://schemas.openxmlformats.org/officeDocument/2006/relationships" r:embed="rId2"/>
            <a:stretch>
              <a:fillRect/>
            </a:stretch>
          </a:blipFill>
        </c:spPr>
        <c:marker>
          <c:symbol val="none"/>
        </c:marker>
      </c:pivotFmt>
    </c:pivotFmts>
    <c:plotArea>
      <c:layout>
        <c:manualLayout>
          <c:layoutTarget val="inner"/>
          <c:xMode val="edge"/>
          <c:yMode val="edge"/>
          <c:x val="4.0106489945110298E-2"/>
          <c:y val="8.3522615182249363E-2"/>
          <c:w val="0.90923807097809461"/>
          <c:h val="0.68155693597487277"/>
        </c:manualLayout>
      </c:layout>
      <c:barChart>
        <c:barDir val="col"/>
        <c:grouping val="stacked"/>
        <c:varyColors val="0"/>
        <c:ser>
          <c:idx val="0"/>
          <c:order val="0"/>
          <c:tx>
            <c:strRef>
              <c:f>EpicurveMonth!$B$1</c:f>
              <c:strCache>
                <c:ptCount val="1"/>
                <c:pt idx="0">
                  <c:v>Total</c:v>
                </c:pt>
              </c:strCache>
            </c:strRef>
          </c:tx>
          <c:spPr>
            <a:blipFill>
              <a:blip xmlns:r="http://schemas.openxmlformats.org/officeDocument/2006/relationships" r:embed="rId2"/>
              <a:stretch>
                <a:fillRect/>
              </a:stretch>
            </a:blipFill>
          </c:spPr>
          <c:invertIfNegative val="0"/>
          <c:pictureOptions>
            <c:pictureFormat val="stackScale"/>
          </c:pictureOptions>
          <c:cat>
            <c:strRef>
              <c:f>EpicurveMonth!$A$2:$A$62</c:f>
              <c:strCache>
                <c:ptCount val="60"/>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strCache>
            </c:strRef>
          </c:cat>
          <c:val>
            <c:numRef>
              <c:f>EpicurveMonth!$B$2:$B$62</c:f>
              <c:numCache>
                <c:formatCode>General</c:formatCode>
                <c:ptCount val="60"/>
                <c:pt idx="0">
                  <c:v>0</c:v>
                </c:pt>
                <c:pt idx="1">
                  <c:v>2</c:v>
                </c:pt>
                <c:pt idx="2">
                  <c:v>31</c:v>
                </c:pt>
                <c:pt idx="3">
                  <c:v>98</c:v>
                </c:pt>
                <c:pt idx="4">
                  <c:v>2</c:v>
                </c:pt>
                <c:pt idx="5">
                  <c:v>0</c:v>
                </c:pt>
                <c:pt idx="6">
                  <c:v>2</c:v>
                </c:pt>
                <c:pt idx="7">
                  <c:v>0</c:v>
                </c:pt>
                <c:pt idx="8">
                  <c:v>0</c:v>
                </c:pt>
                <c:pt idx="9">
                  <c:v>3</c:v>
                </c:pt>
                <c:pt idx="10">
                  <c:v>4</c:v>
                </c:pt>
                <c:pt idx="11">
                  <c:v>16</c:v>
                </c:pt>
                <c:pt idx="12">
                  <c:v>171</c:v>
                </c:pt>
                <c:pt idx="13">
                  <c:v>58</c:v>
                </c:pt>
                <c:pt idx="14">
                  <c:v>27</c:v>
                </c:pt>
                <c:pt idx="15">
                  <c:v>23</c:v>
                </c:pt>
                <c:pt idx="16">
                  <c:v>11</c:v>
                </c:pt>
                <c:pt idx="17">
                  <c:v>3</c:v>
                </c:pt>
                <c:pt idx="18">
                  <c:v>1</c:v>
                </c:pt>
                <c:pt idx="19">
                  <c:v>1</c:v>
                </c:pt>
                <c:pt idx="20">
                  <c:v>2</c:v>
                </c:pt>
                <c:pt idx="21">
                  <c:v>2</c:v>
                </c:pt>
                <c:pt idx="22">
                  <c:v>11</c:v>
                </c:pt>
                <c:pt idx="23">
                  <c:v>26</c:v>
                </c:pt>
                <c:pt idx="24">
                  <c:v>90</c:v>
                </c:pt>
                <c:pt idx="25">
                  <c:v>56</c:v>
                </c:pt>
                <c:pt idx="26">
                  <c:v>14</c:v>
                </c:pt>
                <c:pt idx="27">
                  <c:v>7</c:v>
                </c:pt>
                <c:pt idx="28">
                  <c:v>14</c:v>
                </c:pt>
                <c:pt idx="29">
                  <c:v>1</c:v>
                </c:pt>
                <c:pt idx="30">
                  <c:v>0</c:v>
                </c:pt>
                <c:pt idx="31">
                  <c:v>0</c:v>
                </c:pt>
                <c:pt idx="32">
                  <c:v>2</c:v>
                </c:pt>
                <c:pt idx="33">
                  <c:v>2</c:v>
                </c:pt>
                <c:pt idx="34">
                  <c:v>3</c:v>
                </c:pt>
                <c:pt idx="35">
                  <c:v>17</c:v>
                </c:pt>
                <c:pt idx="36">
                  <c:v>33</c:v>
                </c:pt>
                <c:pt idx="37">
                  <c:v>24</c:v>
                </c:pt>
                <c:pt idx="38">
                  <c:v>13</c:v>
                </c:pt>
                <c:pt idx="39">
                  <c:v>11</c:v>
                </c:pt>
                <c:pt idx="40">
                  <c:v>8</c:v>
                </c:pt>
                <c:pt idx="41">
                  <c:v>6</c:v>
                </c:pt>
                <c:pt idx="42">
                  <c:v>3</c:v>
                </c:pt>
                <c:pt idx="43">
                  <c:v>0</c:v>
                </c:pt>
                <c:pt idx="44">
                  <c:v>0</c:v>
                </c:pt>
                <c:pt idx="45">
                  <c:v>4</c:v>
                </c:pt>
                <c:pt idx="46">
                  <c:v>13</c:v>
                </c:pt>
                <c:pt idx="47">
                  <c:v>150</c:v>
                </c:pt>
                <c:pt idx="48">
                  <c:v>227</c:v>
                </c:pt>
                <c:pt idx="49">
                  <c:v>106</c:v>
                </c:pt>
                <c:pt idx="50">
                  <c:v>82</c:v>
                </c:pt>
                <c:pt idx="51">
                  <c:v>97</c:v>
                </c:pt>
                <c:pt idx="52">
                  <c:v>56</c:v>
                </c:pt>
                <c:pt idx="53">
                  <c:v>23</c:v>
                </c:pt>
                <c:pt idx="54">
                  <c:v>2</c:v>
                </c:pt>
                <c:pt idx="55">
                  <c:v>5</c:v>
                </c:pt>
                <c:pt idx="56">
                  <c:v>1</c:v>
                </c:pt>
                <c:pt idx="57">
                  <c:v>0</c:v>
                </c:pt>
                <c:pt idx="58">
                  <c:v>1</c:v>
                </c:pt>
                <c:pt idx="59">
                  <c:v>0</c:v>
                </c:pt>
              </c:numCache>
            </c:numRef>
          </c:val>
          <c:extLst>
            <c:ext xmlns:c16="http://schemas.microsoft.com/office/drawing/2014/chart" uri="{C3380CC4-5D6E-409C-BE32-E72D297353CC}">
              <c16:uniqueId val="{00000000-DF84-45B6-ABF3-97263CC3DBED}"/>
            </c:ext>
          </c:extLst>
        </c:ser>
        <c:dLbls>
          <c:showLegendKey val="0"/>
          <c:showVal val="0"/>
          <c:showCatName val="0"/>
          <c:showSerName val="0"/>
          <c:showPercent val="0"/>
          <c:showBubbleSize val="0"/>
        </c:dLbls>
        <c:gapWidth val="0"/>
        <c:axId val="204463352"/>
        <c:axId val="319375360"/>
      </c:barChart>
      <c:catAx>
        <c:axId val="204463352"/>
        <c:scaling>
          <c:orientation val="minMax"/>
        </c:scaling>
        <c:delete val="0"/>
        <c:axPos val="b"/>
        <c:title>
          <c:tx>
            <c:rich>
              <a:bodyPr/>
              <a:lstStyle/>
              <a:p>
                <a:pPr>
                  <a:defRPr sz="1200"/>
                </a:pPr>
                <a:r>
                  <a:rPr lang="en-US" sz="1400"/>
                  <a:t>Month</a:t>
                </a:r>
                <a:r>
                  <a:rPr lang="en-US" sz="1400" baseline="0"/>
                  <a:t> of onset</a:t>
                </a:r>
                <a:endParaRPr lang="en-US" sz="1400"/>
              </a:p>
            </c:rich>
          </c:tx>
          <c:layout>
            <c:manualLayout>
              <c:xMode val="edge"/>
              <c:yMode val="edge"/>
              <c:x val="0.43102191217949148"/>
              <c:y val="0.91074467623536992"/>
            </c:manualLayout>
          </c:layout>
          <c:overlay val="0"/>
        </c:title>
        <c:numFmt formatCode="General" sourceLinked="0"/>
        <c:majorTickMark val="out"/>
        <c:minorTickMark val="none"/>
        <c:tickLblPos val="low"/>
        <c:txPr>
          <a:bodyPr/>
          <a:lstStyle/>
          <a:p>
            <a:pPr>
              <a:defRPr sz="1400"/>
            </a:pPr>
            <a:endParaRPr lang="en-US"/>
          </a:p>
        </c:txPr>
        <c:crossAx val="319375360"/>
        <c:crosses val="autoZero"/>
        <c:auto val="1"/>
        <c:lblAlgn val="ctr"/>
        <c:lblOffset val="100"/>
        <c:noMultiLvlLbl val="0"/>
      </c:catAx>
      <c:valAx>
        <c:axId val="319375360"/>
        <c:scaling>
          <c:orientation val="minMax"/>
          <c:min val="0"/>
        </c:scaling>
        <c:delete val="0"/>
        <c:axPos val="l"/>
        <c:numFmt formatCode="General" sourceLinked="1"/>
        <c:majorTickMark val="out"/>
        <c:minorTickMark val="none"/>
        <c:tickLblPos val="nextTo"/>
        <c:txPr>
          <a:bodyPr/>
          <a:lstStyle/>
          <a:p>
            <a:pPr>
              <a:defRPr sz="1100"/>
            </a:pPr>
            <a:endParaRPr lang="en-US"/>
          </a:p>
        </c:txPr>
        <c:crossAx val="204463352"/>
        <c:crosses val="autoZero"/>
        <c:crossBetween val="between"/>
      </c:valAx>
    </c:plotArea>
    <c:plotVisOnly val="1"/>
    <c:dispBlanksAs val="gap"/>
    <c:showDLblsOverMax val="0"/>
  </c:chart>
  <c:spPr>
    <a:ln>
      <a:noFill/>
    </a:ln>
  </c:spPr>
  <c:externalData r:id="rId3">
    <c:autoUpdate val="0"/>
  </c:externalData>
  <c:userShapes r:id="rId4"/>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[MERSCov_WLD_OLD_DataSet.xlsm]EpiCurveMonth!PivotTable1</c:name>
    <c:fmtId val="-1"/>
  </c:pivotSource>
  <c:chart>
    <c:title>
      <c:tx>
        <c:rich>
          <a:bodyPr/>
          <a:lstStyle/>
          <a:p>
            <a:pPr>
              <a:defRPr/>
            </a:pPr>
            <a:r>
              <a:rPr lang="en-GB" sz="1200"/>
              <a:t>Number of cases by place of infection</a:t>
            </a:r>
          </a:p>
          <a:p>
            <a:pPr>
              <a:defRPr/>
            </a:pPr>
            <a:endParaRPr lang="en-GB" sz="1400"/>
          </a:p>
        </c:rich>
      </c:tx>
      <c:layout>
        <c:manualLayout>
          <c:xMode val="edge"/>
          <c:yMode val="edge"/>
          <c:x val="4.6937965861458632E-2"/>
          <c:y val="6.1943453918216103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marker>
          <c:symbol val="none"/>
        </c:marker>
      </c:pivotFmt>
      <c:pivotFmt>
        <c:idx val="14"/>
        <c:spPr>
          <a:solidFill>
            <a:srgbClr val="9BBB59">
              <a:lumMod val="50000"/>
            </a:srgbClr>
          </a:solidFill>
        </c:spPr>
        <c:marker>
          <c:symbol val="none"/>
        </c:marker>
      </c:pivotFmt>
      <c:pivotFmt>
        <c:idx val="15"/>
        <c:marker>
          <c:symbol val="none"/>
        </c:marker>
      </c:pivotFmt>
      <c:pivotFmt>
        <c:idx val="16"/>
        <c:spPr>
          <a:solidFill>
            <a:srgbClr val="9BBB59">
              <a:lumMod val="50000"/>
            </a:srgbClr>
          </a:solidFill>
        </c:spPr>
        <c:marker>
          <c:symbol val="none"/>
        </c:marker>
      </c:pivotFmt>
      <c:pivotFmt>
        <c:idx val="17"/>
        <c:marker>
          <c:symbol val="none"/>
        </c:marker>
      </c:pivotFmt>
    </c:pivotFmts>
    <c:plotArea>
      <c:layout>
        <c:manualLayout>
          <c:layoutTarget val="inner"/>
          <c:xMode val="edge"/>
          <c:yMode val="edge"/>
          <c:x val="0.10871806649168854"/>
          <c:y val="7.1971952784455798E-2"/>
          <c:w val="0.87279764384947123"/>
          <c:h val="0.63273799333449421"/>
        </c:manualLayout>
      </c:layout>
      <c:barChart>
        <c:barDir val="col"/>
        <c:grouping val="stacked"/>
        <c:varyColors val="0"/>
        <c:ser>
          <c:idx val="0"/>
          <c:order val="0"/>
          <c:tx>
            <c:strRef>
              <c:f>EpiCurveMonth!$B$3:$B$4</c:f>
              <c:strCache>
                <c:ptCount val="1"/>
                <c:pt idx="0">
                  <c:v>Middle East</c:v>
                </c:pt>
              </c:strCache>
            </c:strRef>
          </c:tx>
          <c:spPr>
            <a:solidFill>
              <a:srgbClr val="9BBB59">
                <a:lumMod val="50000"/>
              </a:srgbClr>
            </a:solidFill>
          </c:spPr>
          <c:invertIfNegative val="0"/>
          <c:cat>
            <c:strRef>
              <c:f>EpiCurveMonth!$A$5:$A$75</c:f>
              <c:strCache>
                <c:ptCount val="70"/>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strCache>
            </c:strRef>
          </c:cat>
          <c:val>
            <c:numRef>
              <c:f>EpiCurveMonth!$B$5:$B$75</c:f>
              <c:numCache>
                <c:formatCode>General</c:formatCode>
                <c:ptCount val="70"/>
                <c:pt idx="0">
                  <c:v>1</c:v>
                </c:pt>
                <c:pt idx="1">
                  <c:v>8</c:v>
                </c:pt>
                <c:pt idx="2">
                  <c:v>0</c:v>
                </c:pt>
                <c:pt idx="3">
                  <c:v>1</c:v>
                </c:pt>
                <c:pt idx="4">
                  <c:v>0</c:v>
                </c:pt>
                <c:pt idx="5">
                  <c:v>0</c:v>
                </c:pt>
                <c:pt idx="6">
                  <c:v>1</c:v>
                </c:pt>
                <c:pt idx="7">
                  <c:v>5</c:v>
                </c:pt>
                <c:pt idx="8">
                  <c:v>0</c:v>
                </c:pt>
                <c:pt idx="9">
                  <c:v>0</c:v>
                </c:pt>
                <c:pt idx="10">
                  <c:v>3</c:v>
                </c:pt>
                <c:pt idx="11">
                  <c:v>2</c:v>
                </c:pt>
                <c:pt idx="12">
                  <c:v>2</c:v>
                </c:pt>
                <c:pt idx="13">
                  <c:v>19</c:v>
                </c:pt>
                <c:pt idx="14">
                  <c:v>26</c:v>
                </c:pt>
                <c:pt idx="15">
                  <c:v>21</c:v>
                </c:pt>
                <c:pt idx="16">
                  <c:v>18</c:v>
                </c:pt>
                <c:pt idx="17">
                  <c:v>25</c:v>
                </c:pt>
                <c:pt idx="18">
                  <c:v>41</c:v>
                </c:pt>
                <c:pt idx="19">
                  <c:v>15</c:v>
                </c:pt>
                <c:pt idx="20">
                  <c:v>15</c:v>
                </c:pt>
                <c:pt idx="21">
                  <c:v>22</c:v>
                </c:pt>
                <c:pt idx="22">
                  <c:v>8</c:v>
                </c:pt>
                <c:pt idx="23">
                  <c:v>20</c:v>
                </c:pt>
                <c:pt idx="24">
                  <c:v>48</c:v>
                </c:pt>
                <c:pt idx="25">
                  <c:v>344</c:v>
                </c:pt>
                <c:pt idx="26">
                  <c:v>170</c:v>
                </c:pt>
                <c:pt idx="27">
                  <c:v>31</c:v>
                </c:pt>
                <c:pt idx="28">
                  <c:v>4</c:v>
                </c:pt>
                <c:pt idx="29">
                  <c:v>4</c:v>
                </c:pt>
                <c:pt idx="30">
                  <c:v>32</c:v>
                </c:pt>
                <c:pt idx="31">
                  <c:v>37</c:v>
                </c:pt>
                <c:pt idx="32">
                  <c:v>29</c:v>
                </c:pt>
                <c:pt idx="33">
                  <c:v>15</c:v>
                </c:pt>
                <c:pt idx="34">
                  <c:v>27</c:v>
                </c:pt>
                <c:pt idx="35">
                  <c:v>81</c:v>
                </c:pt>
                <c:pt idx="36">
                  <c:v>40</c:v>
                </c:pt>
                <c:pt idx="37">
                  <c:v>14</c:v>
                </c:pt>
                <c:pt idx="38">
                  <c:v>35</c:v>
                </c:pt>
                <c:pt idx="39">
                  <c:v>37</c:v>
                </c:pt>
                <c:pt idx="40">
                  <c:v>27</c:v>
                </c:pt>
                <c:pt idx="41">
                  <c:v>147</c:v>
                </c:pt>
                <c:pt idx="42">
                  <c:v>48</c:v>
                </c:pt>
                <c:pt idx="43">
                  <c:v>25</c:v>
                </c:pt>
                <c:pt idx="44">
                  <c:v>3</c:v>
                </c:pt>
                <c:pt idx="45">
                  <c:v>6</c:v>
                </c:pt>
                <c:pt idx="46">
                  <c:v>12</c:v>
                </c:pt>
                <c:pt idx="47">
                  <c:v>28</c:v>
                </c:pt>
                <c:pt idx="48">
                  <c:v>49</c:v>
                </c:pt>
                <c:pt idx="49">
                  <c:v>16</c:v>
                </c:pt>
                <c:pt idx="50">
                  <c:v>2</c:v>
                </c:pt>
                <c:pt idx="51">
                  <c:v>48</c:v>
                </c:pt>
                <c:pt idx="52">
                  <c:v>12</c:v>
                </c:pt>
                <c:pt idx="53">
                  <c:v>9</c:v>
                </c:pt>
                <c:pt idx="54">
                  <c:v>9</c:v>
                </c:pt>
                <c:pt idx="55">
                  <c:v>14</c:v>
                </c:pt>
                <c:pt idx="56">
                  <c:v>33</c:v>
                </c:pt>
                <c:pt idx="57">
                  <c:v>19</c:v>
                </c:pt>
                <c:pt idx="58">
                  <c:v>23</c:v>
                </c:pt>
                <c:pt idx="59">
                  <c:v>19</c:v>
                </c:pt>
                <c:pt idx="60">
                  <c:v>22</c:v>
                </c:pt>
                <c:pt idx="61">
                  <c:v>18</c:v>
                </c:pt>
                <c:pt idx="62">
                  <c:v>19</c:v>
                </c:pt>
                <c:pt idx="63">
                  <c:v>59</c:v>
                </c:pt>
                <c:pt idx="64">
                  <c:v>8</c:v>
                </c:pt>
                <c:pt idx="65">
                  <c:v>39</c:v>
                </c:pt>
                <c:pt idx="66">
                  <c:v>9</c:v>
                </c:pt>
                <c:pt idx="67">
                  <c:v>10</c:v>
                </c:pt>
                <c:pt idx="68">
                  <c:v>14</c:v>
                </c:pt>
                <c:pt idx="69">
                  <c:v>10</c:v>
                </c:pt>
              </c:numCache>
            </c:numRef>
          </c:val>
          <c:extLst>
            <c:ext xmlns:c16="http://schemas.microsoft.com/office/drawing/2014/chart" uri="{C3380CC4-5D6E-409C-BE32-E72D297353CC}">
              <c16:uniqueId val="{00000000-DDC8-4A0C-A901-38FB28DA9EDF}"/>
            </c:ext>
          </c:extLst>
        </c:ser>
        <c:ser>
          <c:idx val="1"/>
          <c:order val="1"/>
          <c:tx>
            <c:strRef>
              <c:f>EpiCurveMonth!$C$3:$C$4</c:f>
              <c:strCache>
                <c:ptCount val="1"/>
                <c:pt idx="0">
                  <c:v>Outside Middle East</c:v>
                </c:pt>
              </c:strCache>
            </c:strRef>
          </c:tx>
          <c:invertIfNegative val="0"/>
          <c:cat>
            <c:strRef>
              <c:f>EpiCurveMonth!$A$5:$A$75</c:f>
              <c:strCache>
                <c:ptCount val="70"/>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strCache>
            </c:strRef>
          </c:cat>
          <c:val>
            <c:numRef>
              <c:f>EpiCurveMonth!$C$5:$C$75</c:f>
              <c:numCache>
                <c:formatCode>General</c:formatCode>
                <c:ptCount val="70"/>
                <c:pt idx="11">
                  <c:v>2</c:v>
                </c:pt>
                <c:pt idx="14">
                  <c:v>3</c:v>
                </c:pt>
                <c:pt idx="26">
                  <c:v>0</c:v>
                </c:pt>
                <c:pt idx="38">
                  <c:v>49</c:v>
                </c:pt>
                <c:pt idx="39">
                  <c:v>134</c:v>
                </c:pt>
                <c:pt idx="40">
                  <c:v>2</c:v>
                </c:pt>
              </c:numCache>
            </c:numRef>
          </c:val>
          <c:extLst>
            <c:ext xmlns:c16="http://schemas.microsoft.com/office/drawing/2014/chart" uri="{C3380CC4-5D6E-409C-BE32-E72D297353CC}">
              <c16:uniqueId val="{00000001-DDC8-4A0C-A901-38FB28DA9EDF}"/>
            </c:ext>
          </c:extLst>
        </c:ser>
        <c:dLbls>
          <c:showLegendKey val="0"/>
          <c:showVal val="0"/>
          <c:showCatName val="0"/>
          <c:showSerName val="0"/>
          <c:showPercent val="0"/>
          <c:showBubbleSize val="0"/>
        </c:dLbls>
        <c:gapWidth val="0"/>
        <c:overlap val="100"/>
        <c:axId val="319375752"/>
        <c:axId val="319376536"/>
      </c:barChart>
      <c:catAx>
        <c:axId val="319375752"/>
        <c:scaling>
          <c:orientation val="minMax"/>
        </c:scaling>
        <c:delete val="0"/>
        <c:axPos val="b"/>
        <c:title>
          <c:tx>
            <c:rich>
              <a:bodyPr/>
              <a:lstStyle/>
              <a:p>
                <a:pPr>
                  <a:defRPr sz="1200"/>
                </a:pPr>
                <a:r>
                  <a:rPr lang="en-US"/>
                  <a:t>Year and Month*</a:t>
                </a:r>
              </a:p>
            </c:rich>
          </c:tx>
          <c:layout>
            <c:manualLayout>
              <c:xMode val="edge"/>
              <c:yMode val="edge"/>
              <c:x val="0.40345245853766243"/>
              <c:y val="0.86058016141391058"/>
            </c:manualLayout>
          </c:layout>
          <c:overlay val="0"/>
        </c:title>
        <c:numFmt formatCode="General" sourceLinked="0"/>
        <c:majorTickMark val="out"/>
        <c:minorTickMark val="none"/>
        <c:tickLblPos val="low"/>
        <c:crossAx val="319376536"/>
        <c:crosses val="autoZero"/>
        <c:auto val="1"/>
        <c:lblAlgn val="ctr"/>
        <c:lblOffset val="100"/>
        <c:noMultiLvlLbl val="0"/>
      </c:catAx>
      <c:valAx>
        <c:axId val="319376536"/>
        <c:scaling>
          <c:orientation val="minMax"/>
          <c:min val="0"/>
        </c:scaling>
        <c:delete val="0"/>
        <c:axPos val="l"/>
        <c:numFmt formatCode="General" sourceLinked="1"/>
        <c:majorTickMark val="out"/>
        <c:minorTickMark val="none"/>
        <c:tickLblPos val="nextTo"/>
        <c:crossAx val="319375752"/>
        <c:crosses val="autoZero"/>
        <c:crossBetween val="between"/>
      </c:valAx>
    </c:plotArea>
    <c:legend>
      <c:legendPos val="b"/>
      <c:layout>
        <c:manualLayout>
          <c:xMode val="edge"/>
          <c:yMode val="edge"/>
          <c:x val="0.76609180297510304"/>
          <c:y val="9.8465948415247459E-2"/>
          <c:w val="0.17157035153509476"/>
          <c:h val="0.12724087760705122"/>
        </c:manualLayout>
      </c:layout>
      <c:overlay val="0"/>
    </c:legend>
    <c:plotVisOnly val="1"/>
    <c:dispBlanksAs val="gap"/>
    <c:showDLblsOverMax val="0"/>
  </c:chart>
  <c:spPr>
    <a:ln>
      <a:noFill/>
    </a:ln>
  </c:spPr>
  <c:externalData r:id="rId2">
    <c:autoUpdate val="0"/>
  </c:externalData>
  <c:userShapes r:id="rId3"/>
  <c:extLst>
    <c:ext xmlns:c14="http://schemas.microsoft.com/office/drawing/2007/8/2/chart" uri="{781A3756-C4B2-4CAC-9D66-4F8BD8637D16}">
      <c14:pivotOptions>
        <c14:dropZoneSeries val="1"/>
      </c14:pivotOptions>
    </c:ext>
  </c:extLst>
</c:chartSpace>
</file>

<file path=ppt/drawings/drawing1.xml><?xml version="1.0" encoding="utf-8"?>
<c:userShapes xmlns:c="http://schemas.openxmlformats.org/drawingml/2006/chart">
  <cdr:relSizeAnchor xmlns:cdr="http://schemas.openxmlformats.org/drawingml/2006/chartDrawing">
    <cdr:from>
      <cdr:x>0.60615</cdr:x>
      <cdr:y>0.88876</cdr:y>
    </cdr:from>
    <cdr:to>
      <cdr:x>0.99804</cdr:x>
      <cdr:y>0.98903</cdr:y>
    </cdr:to>
    <cdr:sp macro="" textlink="">
      <cdr:nvSpPr>
        <cdr:cNvPr id="2" name="TextBox 1"/>
        <cdr:cNvSpPr txBox="1"/>
      </cdr:nvSpPr>
      <cdr:spPr>
        <a:xfrm xmlns:a="http://schemas.openxmlformats.org/drawingml/2006/main">
          <a:off x="6143605" y="4824971"/>
          <a:ext cx="3971969" cy="54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a:t>*If month of</a:t>
          </a:r>
          <a:r>
            <a:rPr lang="en-GB" sz="1000" baseline="0"/>
            <a:t> </a:t>
          </a:r>
          <a:r>
            <a:rPr lang="en-GB" sz="1000"/>
            <a:t>onset is not available month of reporting has been used</a:t>
          </a:r>
        </a:p>
      </cdr:txBody>
    </cdr:sp>
  </cdr:relSizeAnchor>
  <cdr:relSizeAnchor xmlns:cdr="http://schemas.openxmlformats.org/drawingml/2006/chartDrawing">
    <cdr:from>
      <cdr:x>0.92979</cdr:x>
      <cdr:y>0.73126</cdr:y>
    </cdr:from>
    <cdr:to>
      <cdr:x>0.95413</cdr:x>
      <cdr:y>0.75244</cdr:y>
    </cdr:to>
    <cdr:sp macro="" textlink="">
      <cdr:nvSpPr>
        <cdr:cNvPr id="3" name="TextBox 2"/>
        <cdr:cNvSpPr txBox="1"/>
      </cdr:nvSpPr>
      <cdr:spPr>
        <a:xfrm xmlns:a="http://schemas.openxmlformats.org/drawingml/2006/main">
          <a:off x="12350961" y="5696743"/>
          <a:ext cx="323295" cy="164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0.58922</cdr:x>
      <cdr:y>0.84414</cdr:y>
    </cdr:from>
    <cdr:to>
      <cdr:x>0.98111</cdr:x>
      <cdr:y>0.98374</cdr:y>
    </cdr:to>
    <cdr:sp macro="" textlink="">
      <cdr:nvSpPr>
        <cdr:cNvPr id="2" name="TextBox 1"/>
        <cdr:cNvSpPr txBox="1"/>
      </cdr:nvSpPr>
      <cdr:spPr>
        <a:xfrm xmlns:a="http://schemas.openxmlformats.org/drawingml/2006/main">
          <a:off x="4136280" y="3461405"/>
          <a:ext cx="2751039" cy="57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*If month of onset is not available month of reporting has been used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525463"/>
            <a:ext cx="3113087" cy="2333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23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525463"/>
            <a:ext cx="3113087" cy="2333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02406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1.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1, 2018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893" y="363787"/>
            <a:ext cx="7363327" cy="646331"/>
          </a:xfrm>
          <a:prstGeom prst="rect">
            <a:avLst/>
          </a:prstGeom>
        </p:spPr>
        <p:txBody>
          <a:bodyPr wrap="square">
            <a:spAutoFit/>
          </a:bodyPr>
          <a:lstStyle/>
          <a:p>
            <a:r>
              <a:rPr lang="en-GB" sz="2000" dirty="0">
                <a:solidFill>
                  <a:srgbClr val="69AE23"/>
                </a:solidFill>
                <a:latin typeface="Calibri" pitchFamily="34" charset="0"/>
                <a:cs typeface="Calibri" pitchFamily="34" charset="0"/>
              </a:rPr>
              <a:t>Distribution of hepatitis A cases by gender and male-to-female ratio, January 2012 to November 2017, as of 16 December 2017, EU/EEA</a:t>
            </a:r>
          </a:p>
        </p:txBody>
      </p:sp>
      <p:pic>
        <p:nvPicPr>
          <p:cNvPr id="2052" name="Picture 4" descr="Figure 2. Distribution of hepatitis A cases by gender and male-to-female ratio, January 2012 to November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33545"/>
            <a:ext cx="8988425" cy="456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2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351" y="319495"/>
            <a:ext cx="7669369" cy="923330"/>
          </a:xfrm>
          <a:prstGeom prst="rect">
            <a:avLst/>
          </a:prstGeom>
        </p:spPr>
        <p:txBody>
          <a:bodyPr wrap="square">
            <a:spAutoFit/>
          </a:bodyPr>
          <a:lstStyle/>
          <a:p>
            <a:pPr>
              <a:defRPr/>
            </a:pPr>
            <a:r>
              <a:rPr lang="en-GB" sz="2000" dirty="0">
                <a:solidFill>
                  <a:srgbClr val="69AE23"/>
                </a:solidFill>
                <a:latin typeface="Calibri" pitchFamily="34" charset="0"/>
                <a:cs typeface="Calibri" pitchFamily="34" charset="0"/>
              </a:rPr>
              <a:t>Distribution of hepatitis A outbreak-confirmed cases, by month of onset and genetic sequence, June 2016 to December 2017, as of 12 December 2017, EU/EEA (n=3 </a:t>
            </a:r>
            <a:r>
              <a:rPr lang="en-GB" sz="2000" dirty="0" smtClean="0">
                <a:solidFill>
                  <a:srgbClr val="69AE23"/>
                </a:solidFill>
                <a:latin typeface="Calibri" pitchFamily="34" charset="0"/>
                <a:cs typeface="Calibri" pitchFamily="34" charset="0"/>
              </a:rPr>
              <a:t>813)</a:t>
            </a:r>
            <a:endParaRPr lang="en-GB" sz="2000" dirty="0">
              <a:solidFill>
                <a:srgbClr val="69AE23"/>
              </a:solidFill>
              <a:latin typeface="Calibri" pitchFamily="34" charset="0"/>
              <a:cs typeface="Calibri" pitchFamily="34" charset="0"/>
            </a:endParaRPr>
          </a:p>
        </p:txBody>
      </p:sp>
      <p:pic>
        <p:nvPicPr>
          <p:cNvPr id="1030" name="Picture 6" descr="Figure 1. Distribution of hepatitis A outbreak-confirmed cases, by month of onset and genetic sequence, June 2016 to December 2017, as of 12 December 20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351" y="1242825"/>
            <a:ext cx="8061145" cy="48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04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2724"/>
            <a:ext cx="8653463" cy="646331"/>
          </a:xfrm>
          <a:prstGeom prst="rect">
            <a:avLst/>
          </a:prstGeom>
        </p:spPr>
        <p:txBody>
          <a:bodyPr>
            <a:spAutoFit/>
          </a:bodyPr>
          <a:lstStyle/>
          <a:p>
            <a:pPr>
              <a:defRPr/>
            </a:pPr>
            <a:r>
              <a:rPr lang="en-GB" sz="2000" dirty="0">
                <a:solidFill>
                  <a:srgbClr val="69AE23"/>
                </a:solidFill>
                <a:latin typeface="Calibri" pitchFamily="34" charset="0"/>
                <a:cs typeface="Calibri" pitchFamily="34" charset="0"/>
              </a:rPr>
              <a:t>Distribution of confirmed cases of A(H7N9) by first available </a:t>
            </a:r>
            <a:r>
              <a:rPr lang="en-GB" sz="2000" dirty="0" smtClean="0">
                <a:solidFill>
                  <a:srgbClr val="69AE23"/>
                </a:solidFill>
                <a:latin typeface="Calibri" pitchFamily="34" charset="0"/>
                <a:cs typeface="Calibri" pitchFamily="34" charset="0"/>
              </a:rPr>
              <a:t>month* </a:t>
            </a:r>
          </a:p>
          <a:p>
            <a:pPr>
              <a:defRPr/>
            </a:pPr>
            <a:r>
              <a:rPr lang="en-GB" sz="2000" dirty="0" smtClean="0">
                <a:solidFill>
                  <a:srgbClr val="69AE23"/>
                </a:solidFill>
                <a:latin typeface="Calibri" pitchFamily="34" charset="0"/>
                <a:cs typeface="Calibri" pitchFamily="34" charset="0"/>
              </a:rPr>
              <a:t>February </a:t>
            </a:r>
            <a:r>
              <a:rPr lang="en-GB" sz="2000" dirty="0">
                <a:solidFill>
                  <a:srgbClr val="69AE23"/>
                </a:solidFill>
                <a:latin typeface="Calibri" pitchFamily="34" charset="0"/>
                <a:cs typeface="Calibri" pitchFamily="34" charset="0"/>
              </a:rPr>
              <a:t>2013 – </a:t>
            </a:r>
            <a:r>
              <a:rPr lang="en-GB" sz="2000" dirty="0" smtClean="0">
                <a:solidFill>
                  <a:srgbClr val="69AE23"/>
                </a:solidFill>
                <a:latin typeface="Calibri" pitchFamily="34" charset="0"/>
                <a:cs typeface="Calibri" pitchFamily="34" charset="0"/>
              </a:rPr>
              <a:t>31 December 2017 (n= 1 565)</a:t>
            </a:r>
            <a:endParaRPr lang="en-GB" sz="2000" dirty="0">
              <a:solidFill>
                <a:srgbClr val="69AE23"/>
              </a:solidFill>
              <a:latin typeface="Calibri" pitchFamily="34" charset="0"/>
              <a:cs typeface="Calibri" pitchFamily="34" charset="0"/>
            </a:endParaRPr>
          </a:p>
        </p:txBody>
      </p:sp>
      <p:graphicFrame>
        <p:nvGraphicFramePr>
          <p:cNvPr id="7" name="Chart 6"/>
          <p:cNvGraphicFramePr>
            <a:graphicFrameLocks/>
          </p:cNvGraphicFramePr>
          <p:nvPr>
            <p:extLst/>
          </p:nvPr>
        </p:nvGraphicFramePr>
        <p:xfrm>
          <a:off x="73152" y="1009055"/>
          <a:ext cx="9449017" cy="5595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1398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25450"/>
            <a:ext cx="8653463" cy="646331"/>
          </a:xfrm>
          <a:prstGeom prst="rect">
            <a:avLst/>
          </a:prstGeom>
        </p:spPr>
        <p:txBody>
          <a:bodyPr>
            <a:spAutoFit/>
          </a:bodyPr>
          <a:lstStyle/>
          <a:p>
            <a:pPr>
              <a:defRPr/>
            </a:pPr>
            <a:r>
              <a:rPr lang="en-GB" sz="2000" dirty="0">
                <a:solidFill>
                  <a:srgbClr val="69AE23"/>
                </a:solidFill>
                <a:latin typeface="Calibri" pitchFamily="34" charset="0"/>
                <a:cs typeface="Calibri" pitchFamily="34" charset="0"/>
              </a:rPr>
              <a:t>Distribution of confirmed cases of A(H7N9) by first available month, </a:t>
            </a:r>
            <a:endParaRPr lang="en-GB" sz="2000" dirty="0" smtClean="0">
              <a:solidFill>
                <a:srgbClr val="69AE23"/>
              </a:solidFill>
              <a:latin typeface="Calibri" pitchFamily="34" charset="0"/>
              <a:cs typeface="Calibri" pitchFamily="34" charset="0"/>
            </a:endParaRPr>
          </a:p>
          <a:p>
            <a:pPr>
              <a:defRPr/>
            </a:pPr>
            <a:r>
              <a:rPr lang="en-GB" sz="2000" dirty="0" smtClean="0">
                <a:solidFill>
                  <a:srgbClr val="69AE23"/>
                </a:solidFill>
                <a:latin typeface="Calibri" pitchFamily="34" charset="0"/>
                <a:cs typeface="Calibri" pitchFamily="34" charset="0"/>
              </a:rPr>
              <a:t>February </a:t>
            </a:r>
            <a:r>
              <a:rPr lang="en-GB" sz="2000" dirty="0">
                <a:solidFill>
                  <a:srgbClr val="69AE23"/>
                </a:solidFill>
                <a:latin typeface="Calibri" pitchFamily="34" charset="0"/>
                <a:cs typeface="Calibri" pitchFamily="34" charset="0"/>
              </a:rPr>
              <a:t>2013 to </a:t>
            </a:r>
            <a:r>
              <a:rPr lang="en-GB" sz="2000" dirty="0" smtClean="0">
                <a:solidFill>
                  <a:srgbClr val="69AE23"/>
                </a:solidFill>
                <a:latin typeface="Calibri" pitchFamily="34" charset="0"/>
                <a:cs typeface="Calibri" pitchFamily="34" charset="0"/>
              </a:rPr>
              <a:t>31 December 2017</a:t>
            </a:r>
            <a:endParaRPr lang="en-GB" sz="2000" dirty="0">
              <a:solidFill>
                <a:srgbClr val="69AE23"/>
              </a:solidFill>
              <a:latin typeface="Calibri" pitchFamily="34" charset="0"/>
              <a:cs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12" y="1071780"/>
            <a:ext cx="7952975" cy="5786219"/>
          </a:xfrm>
          <a:prstGeom prst="rect">
            <a:avLst/>
          </a:prstGeom>
        </p:spPr>
      </p:pic>
    </p:spTree>
    <p:extLst>
      <p:ext uri="{BB962C8B-B14F-4D97-AF65-F5344CB8AC3E}">
        <p14:creationId xmlns:p14="http://schemas.microsoft.com/office/powerpoint/2010/main" val="2687972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548" y="215423"/>
            <a:ext cx="7351709" cy="923330"/>
          </a:xfrm>
          <a:prstGeom prst="rect">
            <a:avLst/>
          </a:prstGeom>
        </p:spPr>
        <p:txBody>
          <a:bodyPr wrap="square">
            <a:spAutoFit/>
          </a:bodyPr>
          <a:lstStyle/>
          <a:p>
            <a:pPr>
              <a:defRPr/>
            </a:pPr>
            <a:r>
              <a:rPr lang="en-GB" sz="2000" dirty="0">
                <a:solidFill>
                  <a:srgbClr val="69AE23"/>
                </a:solidFill>
                <a:latin typeface="Calibri" pitchFamily="34" charset="0"/>
                <a:cs typeface="Calibri" pitchFamily="34" charset="0"/>
              </a:rPr>
              <a:t>Distribution of confirmed cases of MERS-</a:t>
            </a:r>
            <a:r>
              <a:rPr lang="en-GB" sz="2000" dirty="0" err="1">
                <a:solidFill>
                  <a:srgbClr val="69AE23"/>
                </a:solidFill>
                <a:latin typeface="Calibri" pitchFamily="34" charset="0"/>
                <a:cs typeface="Calibri" pitchFamily="34" charset="0"/>
              </a:rPr>
              <a:t>CoV</a:t>
            </a:r>
            <a:r>
              <a:rPr lang="en-GB" sz="2000" dirty="0">
                <a:solidFill>
                  <a:srgbClr val="69AE23"/>
                </a:solidFill>
                <a:latin typeface="Calibri" pitchFamily="34" charset="0"/>
                <a:cs typeface="Calibri" pitchFamily="34" charset="0"/>
              </a:rPr>
              <a:t> by country of probable infection and country of report from March 2012 and as of 3 January 2018</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45" y="1145210"/>
            <a:ext cx="8744755" cy="5358150"/>
          </a:xfrm>
          <a:prstGeom prst="rect">
            <a:avLst/>
          </a:prstGeom>
        </p:spPr>
      </p:pic>
    </p:spTree>
    <p:extLst>
      <p:ext uri="{BB962C8B-B14F-4D97-AF65-F5344CB8AC3E}">
        <p14:creationId xmlns:p14="http://schemas.microsoft.com/office/powerpoint/2010/main" val="29401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823" y="283335"/>
            <a:ext cx="7431109" cy="646331"/>
          </a:xfrm>
          <a:prstGeom prst="rect">
            <a:avLst/>
          </a:prstGeom>
        </p:spPr>
        <p:txBody>
          <a:bodyPr wrap="square">
            <a:spAutoFit/>
          </a:bodyPr>
          <a:lstStyle/>
          <a:p>
            <a:r>
              <a:rPr lang="en-GB" sz="2000" dirty="0">
                <a:solidFill>
                  <a:srgbClr val="69AE23"/>
                </a:solidFill>
                <a:latin typeface="Calibri" pitchFamily="34" charset="0"/>
                <a:cs typeface="Calibri" pitchFamily="34" charset="0"/>
              </a:rPr>
              <a:t>Distribution of confirmed cases of MERS-</a:t>
            </a:r>
            <a:r>
              <a:rPr lang="en-GB" sz="2000" dirty="0" err="1">
                <a:solidFill>
                  <a:srgbClr val="69AE23"/>
                </a:solidFill>
                <a:latin typeface="Calibri" pitchFamily="34" charset="0"/>
                <a:cs typeface="Calibri" pitchFamily="34" charset="0"/>
              </a:rPr>
              <a:t>CoV</a:t>
            </a:r>
            <a:r>
              <a:rPr lang="en-GB" sz="2000" dirty="0">
                <a:solidFill>
                  <a:srgbClr val="69AE23"/>
                </a:solidFill>
                <a:latin typeface="Calibri" pitchFamily="34" charset="0"/>
                <a:cs typeface="Calibri" pitchFamily="34" charset="0"/>
              </a:rPr>
              <a:t> by first available month and region,  from March 2012 and as of 31 December 2018</a:t>
            </a:r>
          </a:p>
        </p:txBody>
      </p:sp>
      <p:graphicFrame>
        <p:nvGraphicFramePr>
          <p:cNvPr id="5" name="Chart 4"/>
          <p:cNvGraphicFramePr>
            <a:graphicFrameLocks/>
          </p:cNvGraphicFramePr>
          <p:nvPr>
            <p:extLst>
              <p:ext uri="{D42A27DB-BD31-4B8C-83A1-F6EECF244321}">
                <p14:modId xmlns:p14="http://schemas.microsoft.com/office/powerpoint/2010/main" val="1726535117"/>
              </p:ext>
            </p:extLst>
          </p:nvPr>
        </p:nvGraphicFramePr>
        <p:xfrm>
          <a:off x="218940" y="1287887"/>
          <a:ext cx="8783391" cy="4211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5895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013DF-7568-4DE1-A15A-B72D0DA1D637}">
  <ds:schemaRefs>
    <ds:schemaRef ds:uri="http://purl.org/dc/elements/1.1/"/>
    <ds:schemaRef ds:uri="http://schemas.microsoft.com/sharepoint/v3"/>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376727eb-354b-45e4-998d-f84ea079474e"/>
    <ds:schemaRef ds:uri="http://schemas.microsoft.com/office/2006/metadata/properties"/>
    <ds:schemaRef ds:uri="d23a570b-d7a9-49ca-a34c-8afb8206b4bf"/>
    <ds:schemaRef ds:uri="http://www.w3.org/XML/1998/namespace"/>
    <ds:schemaRef ds:uri="http://purl.org/dc/dcmitype/"/>
  </ds:schemaRefs>
</ds:datastoreItem>
</file>

<file path=customXml/itemProps2.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16364</TotalTime>
  <Words>211</Words>
  <Application>Microsoft Office PowerPoint</Application>
  <PresentationFormat>On-screen Show (4:3)</PresentationFormat>
  <Paragraphs>17</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Uwe Kreisel</cp:lastModifiedBy>
  <cp:revision>1049</cp:revision>
  <cp:lastPrinted>2017-03-24T07:50:18Z</cp:lastPrinted>
  <dcterms:created xsi:type="dcterms:W3CDTF">2015-11-05T13:02:54Z</dcterms:created>
  <dcterms:modified xsi:type="dcterms:W3CDTF">2018-01-05T11:33:27Z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