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8"/>
  </p:notesMasterIdLst>
  <p:handoutMasterIdLst>
    <p:handoutMasterId r:id="rId19"/>
  </p:handoutMasterIdLst>
  <p:sldIdLst>
    <p:sldId id="256" r:id="rId7"/>
    <p:sldId id="322" r:id="rId8"/>
    <p:sldId id="323" r:id="rId9"/>
    <p:sldId id="324" r:id="rId10"/>
    <p:sldId id="325" r:id="rId11"/>
    <p:sldId id="259" r:id="rId12"/>
    <p:sldId id="261" r:id="rId13"/>
    <p:sldId id="337" r:id="rId14"/>
    <p:sldId id="262" r:id="rId15"/>
    <p:sldId id="330" r:id="rId16"/>
    <p:sldId id="329" r:id="rId17"/>
  </p:sldIdLst>
  <p:sldSz cx="12192000" cy="6858000"/>
  <p:notesSz cx="7010400" cy="9296400"/>
  <p:custDataLst>
    <p:tags r:id="rId20"/>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 id="1" name="Tracy Stefanucci" initials="TS" lastIdx="18" clrIdx="1">
    <p:extLst>
      <p:ext uri="{19B8F6BF-5375-455C-9EA6-DF929625EA0E}">
        <p15:presenceInfo xmlns:p15="http://schemas.microsoft.com/office/powerpoint/2012/main" userId="S::Tracy.Stefanucci@ecdc.europa.eu::318d6ca6-2c88-406f-b764-72b5385accd8" providerId="AD"/>
      </p:ext>
    </p:extLst>
  </p:cmAuthor>
  <p:cmAuthor id="2" name="Sabrina Nothdurfter" initials="SN" lastIdx="1" clrIdx="2">
    <p:extLst>
      <p:ext uri="{19B8F6BF-5375-455C-9EA6-DF929625EA0E}">
        <p15:presenceInfo xmlns:p15="http://schemas.microsoft.com/office/powerpoint/2012/main" userId="S::Sabrina.Nothdurfter@ecdc.europa.eu::f7859be9-2cfd-4b24-9844-9a4aaa729946" providerId="AD"/>
      </p:ext>
    </p:extLst>
  </p:cmAuthor>
  <p:cmAuthor id="3" name="Ariana Wijermans" initials="AW" lastIdx="1" clrIdx="3">
    <p:extLst>
      <p:ext uri="{19B8F6BF-5375-455C-9EA6-DF929625EA0E}">
        <p15:presenceInfo xmlns:p15="http://schemas.microsoft.com/office/powerpoint/2012/main" userId="S::Ariana.Wijermans@ecdc.europa.eu::23915e96-139c-490f-82c9-5dac90f150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7662" autoAdjust="0"/>
  </p:normalViewPr>
  <p:slideViewPr>
    <p:cSldViewPr snapToGrid="0">
      <p:cViewPr varScale="1">
        <p:scale>
          <a:sx n="109" d="100"/>
          <a:sy n="109" d="100"/>
        </p:scale>
        <p:origin x="63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9" name="Right column"/>
          <p:cNvSpPr>
            <a:spLocks noGrp="1"/>
          </p:cNvSpPr>
          <p:nvPr>
            <p:ph sz="quarter" idx="14"/>
          </p:nvPr>
        </p:nvSpPr>
        <p:spPr>
          <a:xfrm>
            <a:off x="6516130"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eft column"/>
          <p:cNvSpPr>
            <a:spLocks noGrp="1"/>
          </p:cNvSpPr>
          <p:nvPr>
            <p:ph sz="quarter" idx="15"/>
          </p:nvPr>
        </p:nvSpPr>
        <p:spPr>
          <a:xfrm>
            <a:off x="431999" y="1480586"/>
            <a:ext cx="5268432" cy="469002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0250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47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are free to translate them,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F18D8-0621-44FD-8434-B8D95BE91F36}"/>
              </a:ext>
            </a:extLst>
          </p:cNvPr>
          <p:cNvSpPr>
            <a:spLocks noGrp="1"/>
          </p:cNvSpPr>
          <p:nvPr>
            <p:ph type="title"/>
          </p:nvPr>
        </p:nvSpPr>
        <p:spPr/>
        <p:txBody>
          <a:bodyPr>
            <a:normAutofit/>
          </a:bodyPr>
          <a:lstStyle/>
          <a:p>
            <a:r>
              <a:rPr lang="en-GB" sz="2800" dirty="0">
                <a:effectLst/>
              </a:rPr>
              <a:t>Geographical distribution of cholera cases reported worldwide from </a:t>
            </a:r>
            <a:r>
              <a:rPr lang="en-GB" sz="2800" dirty="0"/>
              <a:t>September</a:t>
            </a:r>
            <a:r>
              <a:rPr lang="en-GB" sz="2800" dirty="0">
                <a:effectLst/>
              </a:rPr>
              <a:t> to </a:t>
            </a:r>
            <a:r>
              <a:rPr lang="en-GB" sz="2800" dirty="0"/>
              <a:t>November</a:t>
            </a:r>
            <a:r>
              <a:rPr lang="en-GB" sz="2800" dirty="0">
                <a:effectLst/>
              </a:rPr>
              <a:t> 2021 </a:t>
            </a:r>
            <a:endParaRPr lang="en-GB" sz="2800" dirty="0"/>
          </a:p>
        </p:txBody>
      </p:sp>
      <p:sp>
        <p:nvSpPr>
          <p:cNvPr id="3" name="Footer Placeholder 2">
            <a:extLst>
              <a:ext uri="{FF2B5EF4-FFF2-40B4-BE49-F238E27FC236}">
                <a16:creationId xmlns:a16="http://schemas.microsoft.com/office/drawing/2014/main" id="{6EA02FB9-3D00-48A1-97E2-F131E6BF0B4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CC9CDE5-D5E0-4EF5-9525-DB8AAEC49E1C}"/>
              </a:ext>
            </a:extLst>
          </p:cNvPr>
          <p:cNvSpPr>
            <a:spLocks noGrp="1"/>
          </p:cNvSpPr>
          <p:nvPr>
            <p:ph type="sldNum" sz="quarter" idx="12"/>
          </p:nvPr>
        </p:nvSpPr>
        <p:spPr/>
        <p:txBody>
          <a:bodyPr/>
          <a:lstStyle/>
          <a:p>
            <a:fld id="{F9E29A8E-A0F1-419A-8E8B-A78BF9C70DE8}" type="slidenum">
              <a:rPr lang="en-GB" smtClean="0"/>
              <a:pPr/>
              <a:t>10</a:t>
            </a:fld>
            <a:endParaRPr lang="en-GB" dirty="0"/>
          </a:p>
        </p:txBody>
      </p:sp>
      <p:pic>
        <p:nvPicPr>
          <p:cNvPr id="7" name="Picture 6">
            <a:extLst>
              <a:ext uri="{FF2B5EF4-FFF2-40B4-BE49-F238E27FC236}">
                <a16:creationId xmlns:a16="http://schemas.microsoft.com/office/drawing/2014/main" id="{C3BC685C-06BD-4513-86F5-8BC53B112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1160247"/>
            <a:ext cx="8875059" cy="5315294"/>
          </a:xfrm>
          <a:prstGeom prst="rect">
            <a:avLst/>
          </a:prstGeom>
        </p:spPr>
      </p:pic>
    </p:spTree>
    <p:custDataLst>
      <p:tags r:id="rId1"/>
    </p:custDataLst>
    <p:extLst>
      <p:ext uri="{BB962C8B-B14F-4D97-AF65-F5344CB8AC3E}">
        <p14:creationId xmlns:p14="http://schemas.microsoft.com/office/powerpoint/2010/main" val="219350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5EFA2-5429-4636-B7B4-630B12490A21}"/>
              </a:ext>
            </a:extLst>
          </p:cNvPr>
          <p:cNvSpPr>
            <a:spLocks noGrp="1"/>
          </p:cNvSpPr>
          <p:nvPr>
            <p:ph type="title"/>
          </p:nvPr>
        </p:nvSpPr>
        <p:spPr/>
        <p:txBody>
          <a:bodyPr>
            <a:normAutofit/>
          </a:bodyPr>
          <a:lstStyle/>
          <a:p>
            <a:r>
              <a:rPr lang="en-GB" sz="2800" dirty="0">
                <a:effectLst/>
              </a:rPr>
              <a:t>Geographical distribution of cholera cases reported worldwide as of </a:t>
            </a:r>
            <a:r>
              <a:rPr lang="en-GB" sz="2800" dirty="0"/>
              <a:t>November</a:t>
            </a:r>
            <a:r>
              <a:rPr lang="en-GB" sz="2800" dirty="0">
                <a:effectLst/>
              </a:rPr>
              <a:t> 2021</a:t>
            </a:r>
            <a:endParaRPr lang="en-GB" sz="2800" dirty="0"/>
          </a:p>
        </p:txBody>
      </p:sp>
      <p:sp>
        <p:nvSpPr>
          <p:cNvPr id="3" name="Footer Placeholder 2">
            <a:extLst>
              <a:ext uri="{FF2B5EF4-FFF2-40B4-BE49-F238E27FC236}">
                <a16:creationId xmlns:a16="http://schemas.microsoft.com/office/drawing/2014/main" id="{7C49513D-2BB9-4BE0-BEE8-590FCF77B444}"/>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123091F-BA12-452F-81FF-20BE369B2A6D}"/>
              </a:ext>
            </a:extLst>
          </p:cNvPr>
          <p:cNvSpPr>
            <a:spLocks noGrp="1"/>
          </p:cNvSpPr>
          <p:nvPr>
            <p:ph type="sldNum" sz="quarter" idx="12"/>
          </p:nvPr>
        </p:nvSpPr>
        <p:spPr/>
        <p:txBody>
          <a:bodyPr/>
          <a:lstStyle/>
          <a:p>
            <a:fld id="{F9E29A8E-A0F1-419A-8E8B-A78BF9C70DE8}" type="slidenum">
              <a:rPr lang="en-GB" smtClean="0"/>
              <a:pPr/>
              <a:t>11</a:t>
            </a:fld>
            <a:endParaRPr lang="en-GB" dirty="0"/>
          </a:p>
        </p:txBody>
      </p:sp>
      <p:pic>
        <p:nvPicPr>
          <p:cNvPr id="7" name="Picture 6">
            <a:extLst>
              <a:ext uri="{FF2B5EF4-FFF2-40B4-BE49-F238E27FC236}">
                <a16:creationId xmlns:a16="http://schemas.microsoft.com/office/drawing/2014/main" id="{A6E2E34D-0DFE-43D3-989B-311F820BA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70" y="1175658"/>
            <a:ext cx="8875059" cy="5299883"/>
          </a:xfrm>
          <a:prstGeom prst="rect">
            <a:avLst/>
          </a:prstGeom>
        </p:spPr>
      </p:pic>
    </p:spTree>
    <p:custDataLst>
      <p:tags r:id="rId1"/>
    </p:custDataLst>
    <p:extLst>
      <p:ext uri="{BB962C8B-B14F-4D97-AF65-F5344CB8AC3E}">
        <p14:creationId xmlns:p14="http://schemas.microsoft.com/office/powerpoint/2010/main" val="121170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of week 46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5F216208-CAAE-4AE4-A4D8-7B9475DB1493}"/>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46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12E265FA-3170-4FDE-8278-B7DFFCD7B7B6}"/>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a:t>
            </a:r>
            <a:br>
              <a:rPr lang="en-GB" sz="1800" dirty="0"/>
            </a:br>
            <a:r>
              <a:rPr lang="en-GB" sz="1800" dirty="0"/>
              <a:t>in the EU/EEA, as of week 46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7" name="Content Placeholder 2">
            <a:extLst>
              <a:ext uri="{FF2B5EF4-FFF2-40B4-BE49-F238E27FC236}">
                <a16:creationId xmlns:a16="http://schemas.microsoft.com/office/drawing/2014/main" id="{027E7E79-2F1E-4872-AA00-32181505FA8A}"/>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Geographical distribution of 14-day cumulative number of reported COVID-19 cases </a:t>
            </a:r>
            <a:br>
              <a:rPr lang="en-GB" sz="1800" dirty="0"/>
            </a:br>
            <a:r>
              <a:rPr lang="en-GB" sz="1800" dirty="0"/>
              <a:t>per 100 000 population, worldwide, week 45 to week 46 2021</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Content Placeholder 2">
            <a:extLst>
              <a:ext uri="{FF2B5EF4-FFF2-40B4-BE49-F238E27FC236}">
                <a16:creationId xmlns:a16="http://schemas.microsoft.com/office/drawing/2014/main" id="{5BBF8847-EE63-44F5-831B-827F8E09583C}"/>
              </a:ext>
            </a:extLst>
          </p:cNvPr>
          <p:cNvPicPr>
            <a:picLocks/>
          </p:cNvPicPr>
          <p:nvPr/>
        </p:nvPicPr>
        <p:blipFill>
          <a:blip r:embed="rId3" cstate="print"/>
          <a:stretch>
            <a:fillRect/>
          </a:stretch>
        </p:blipFill>
        <p:spPr>
          <a:xfrm>
            <a:off x="1732547" y="751065"/>
            <a:ext cx="7724273" cy="5355869"/>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6</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154818" y="143993"/>
            <a:ext cx="7882364" cy="751909"/>
          </a:xfrm>
        </p:spPr>
        <p:txBody>
          <a:bodyPr>
            <a:noAutofit/>
          </a:bodyPr>
          <a:lstStyle/>
          <a:p>
            <a:pPr algn="ctr"/>
            <a:r>
              <a:rPr lang="en-GB" sz="2200" dirty="0"/>
              <a:t>Geographical distribution of chikungunya cases reported worldwide, September to November 2021</a:t>
            </a:r>
          </a:p>
        </p:txBody>
      </p:sp>
      <p:pic>
        <p:nvPicPr>
          <p:cNvPr id="6" name="Picture 5">
            <a:extLst>
              <a:ext uri="{FF2B5EF4-FFF2-40B4-BE49-F238E27FC236}">
                <a16:creationId xmlns:a16="http://schemas.microsoft.com/office/drawing/2014/main" id="{AF7F779F-08D9-4D79-806B-4AD193F20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253"/>
          <a:stretch/>
        </p:blipFill>
        <p:spPr>
          <a:xfrm>
            <a:off x="2154818" y="1143378"/>
            <a:ext cx="7882365" cy="5242364"/>
          </a:xfrm>
          <a:prstGeom prst="rect">
            <a:avLst/>
          </a:prstGeom>
        </p:spPr>
      </p:pic>
    </p:spTree>
    <p:extLst>
      <p:ext uri="{BB962C8B-B14F-4D97-AF65-F5344CB8AC3E}">
        <p14:creationId xmlns:p14="http://schemas.microsoft.com/office/powerpoint/2010/main" val="54469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A110-1950-4BAD-87CD-6EC1B336068D}"/>
              </a:ext>
            </a:extLst>
          </p:cNvPr>
          <p:cNvSpPr>
            <a:spLocks noGrp="1"/>
          </p:cNvSpPr>
          <p:nvPr>
            <p:ph type="title"/>
          </p:nvPr>
        </p:nvSpPr>
        <p:spPr>
          <a:xfrm>
            <a:off x="2154000" y="114879"/>
            <a:ext cx="7884000" cy="764245"/>
          </a:xfrm>
        </p:spPr>
        <p:txBody>
          <a:bodyPr vert="horz" lIns="91440" tIns="45720" rIns="91440" bIns="45720" rtlCol="0" anchor="ctr">
            <a:noAutofit/>
          </a:bodyPr>
          <a:lstStyle/>
          <a:p>
            <a:pPr algn="ctr"/>
            <a:r>
              <a:rPr lang="en-GB" sz="2200" dirty="0"/>
              <a:t>Geographical distribution of chikungunya cases reported worldwide, January to November 2021</a:t>
            </a:r>
          </a:p>
        </p:txBody>
      </p:sp>
      <p:sp>
        <p:nvSpPr>
          <p:cNvPr id="5" name="Slide Number Placeholder 4">
            <a:extLst>
              <a:ext uri="{FF2B5EF4-FFF2-40B4-BE49-F238E27FC236}">
                <a16:creationId xmlns:a16="http://schemas.microsoft.com/office/drawing/2014/main" id="{9DBC7B0D-489F-4939-802E-465E74C6897D}"/>
              </a:ext>
            </a:extLst>
          </p:cNvPr>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4" name="Picture 3">
            <a:extLst>
              <a:ext uri="{FF2B5EF4-FFF2-40B4-BE49-F238E27FC236}">
                <a16:creationId xmlns:a16="http://schemas.microsoft.com/office/drawing/2014/main" id="{FFCFC064-B542-475B-AE80-CFB9C9B1DBA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71" b="2875"/>
          <a:stretch/>
        </p:blipFill>
        <p:spPr>
          <a:xfrm>
            <a:off x="2217654" y="1245731"/>
            <a:ext cx="7756692" cy="4987325"/>
          </a:xfrm>
          <a:prstGeom prst="rect">
            <a:avLst/>
          </a:prstGeom>
        </p:spPr>
      </p:pic>
    </p:spTree>
    <p:extLst>
      <p:ext uri="{BB962C8B-B14F-4D97-AF65-F5344CB8AC3E}">
        <p14:creationId xmlns:p14="http://schemas.microsoft.com/office/powerpoint/2010/main" val="8486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859" y="146863"/>
            <a:ext cx="7740282" cy="790606"/>
          </a:xfrm>
        </p:spPr>
        <p:txBody>
          <a:bodyPr>
            <a:normAutofit/>
          </a:bodyPr>
          <a:lstStyle/>
          <a:p>
            <a:pPr algn="ctr"/>
            <a:r>
              <a:rPr lang="en-GB" sz="2200" dirty="0"/>
              <a:t>Geographical distribution of dengue cases</a:t>
            </a:r>
            <a:br>
              <a:rPr lang="en-GB" sz="2200" dirty="0"/>
            </a:br>
            <a:r>
              <a:rPr lang="en-GB" sz="2200" dirty="0"/>
              <a:t>reported worldwide, September to November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8</a:t>
            </a:fld>
            <a:endParaRPr lang="en-GB" dirty="0"/>
          </a:p>
        </p:txBody>
      </p:sp>
      <p:sp>
        <p:nvSpPr>
          <p:cNvPr id="3" name="Rectangle 2"/>
          <p:cNvSpPr/>
          <p:nvPr/>
        </p:nvSpPr>
        <p:spPr>
          <a:xfrm>
            <a:off x="8589818" y="5527964"/>
            <a:ext cx="1662546" cy="318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24CA8AB5-D320-4CDF-AF15-FC2B11F44924}"/>
              </a:ext>
            </a:extLst>
          </p:cNvPr>
          <p:cNvPicPr>
            <a:picLocks noChangeAspect="1"/>
          </p:cNvPicPr>
          <p:nvPr/>
        </p:nvPicPr>
        <p:blipFill rotWithShape="1">
          <a:blip r:embed="rId2"/>
          <a:srcRect b="19394"/>
          <a:stretch/>
        </p:blipFill>
        <p:spPr>
          <a:xfrm>
            <a:off x="1658470" y="947582"/>
            <a:ext cx="8875059" cy="5527964"/>
          </a:xfrm>
          <a:prstGeom prst="rect">
            <a:avLst/>
          </a:prstGeom>
        </p:spPr>
      </p:pic>
    </p:spTree>
    <p:extLst>
      <p:ext uri="{BB962C8B-B14F-4D97-AF65-F5344CB8AC3E}">
        <p14:creationId xmlns:p14="http://schemas.microsoft.com/office/powerpoint/2010/main" val="166656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C7267D9-4BB2-4EA1-94F8-43AE29D595F6}"/>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
        <p:nvSpPr>
          <p:cNvPr id="6" name="Title 1">
            <a:extLst>
              <a:ext uri="{FF2B5EF4-FFF2-40B4-BE49-F238E27FC236}">
                <a16:creationId xmlns:a16="http://schemas.microsoft.com/office/drawing/2014/main" id="{2A27EEC3-666B-468D-A780-871D90D820A0}"/>
              </a:ext>
            </a:extLst>
          </p:cNvPr>
          <p:cNvSpPr txBox="1">
            <a:spLocks/>
          </p:cNvSpPr>
          <p:nvPr/>
        </p:nvSpPr>
        <p:spPr>
          <a:xfrm>
            <a:off x="2225859" y="163641"/>
            <a:ext cx="7740282" cy="792000"/>
          </a:xfrm>
          <a:prstGeom prst="rect">
            <a:avLst/>
          </a:prstGeom>
        </p:spPr>
        <p:txBody>
          <a:bodyPr vert="horz" lIns="91440" tIns="45720" rIns="91440" bIns="45720" rtlCol="0" anchor="ctr">
            <a:normAutofit fontScale="97500"/>
          </a:bodyPr>
          <a:lstStyle>
            <a:lvl1pPr algn="l" defTabSz="914377"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200" dirty="0"/>
              <a:t>Geographical distribution of dengue cases</a:t>
            </a:r>
          </a:p>
          <a:p>
            <a:pPr algn="ctr"/>
            <a:r>
              <a:rPr lang="en-GB" sz="2200" dirty="0"/>
              <a:t>reported worldwide, January to November 2021</a:t>
            </a:r>
          </a:p>
        </p:txBody>
      </p:sp>
      <p:pic>
        <p:nvPicPr>
          <p:cNvPr id="2" name="Picture 1">
            <a:extLst>
              <a:ext uri="{FF2B5EF4-FFF2-40B4-BE49-F238E27FC236}">
                <a16:creationId xmlns:a16="http://schemas.microsoft.com/office/drawing/2014/main" id="{E57E8C3E-9C52-48D4-9A8D-99014730860E}"/>
              </a:ext>
            </a:extLst>
          </p:cNvPr>
          <p:cNvPicPr>
            <a:picLocks noChangeAspect="1"/>
          </p:cNvPicPr>
          <p:nvPr/>
        </p:nvPicPr>
        <p:blipFill rotWithShape="1">
          <a:blip r:embed="rId2"/>
          <a:srcRect b="20468"/>
          <a:stretch/>
        </p:blipFill>
        <p:spPr>
          <a:xfrm>
            <a:off x="1658470" y="955641"/>
            <a:ext cx="8875059" cy="5454316"/>
          </a:xfrm>
          <a:prstGeom prst="rect">
            <a:avLst/>
          </a:prstGeom>
        </p:spPr>
      </p:pic>
    </p:spTree>
    <p:extLst>
      <p:ext uri="{BB962C8B-B14F-4D97-AF65-F5344CB8AC3E}">
        <p14:creationId xmlns:p14="http://schemas.microsoft.com/office/powerpoint/2010/main" val="29454147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Props1.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8013DF-7568-4DE1-A15A-B72D0DA1D637}">
  <ds:schemaRef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www.w3.org/XML/1998/namespace"/>
    <ds:schemaRef ds:uri="376727eb-354b-45e4-998d-f84ea079474e"/>
    <ds:schemaRef ds:uri="http://schemas.microsoft.com/office/2006/metadata/properties"/>
    <ds:schemaRef ds:uri="d23a570b-d7a9-49ca-a34c-8afb8206b4bf"/>
    <ds:schemaRef ds:uri="http://schemas.microsoft.com/sharepoint/v3"/>
    <ds:schemaRef ds:uri="http://purl.org/dc/dcmitype/"/>
  </ds:schemaRefs>
</ds:datastoreItem>
</file>

<file path=customXml/itemProps3.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4.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5.xml><?xml version="1.0" encoding="utf-8"?>
<ds:datastoreItem xmlns:ds="http://schemas.openxmlformats.org/officeDocument/2006/customXml" ds:itemID="{F8EED194-C37D-4977-AE20-81936875A2E9}">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28328</TotalTime>
  <Words>347</Words>
  <Application>Microsoft Office PowerPoint</Application>
  <PresentationFormat>Widescreen</PresentationFormat>
  <Paragraphs>28</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Helvetica</vt:lpstr>
      <vt:lpstr>Tahoma</vt:lpstr>
      <vt:lpstr>Theme_ECDC</vt:lpstr>
      <vt:lpstr>Reusable maps and graphs from ECDC Communicable Disease Threats Report   Week 47 2021 </vt:lpstr>
      <vt:lpstr>Distribution of COVID-19 cases worldwide, in accordance with the applied case definitions in the affected countries, as of week 46 2021</vt:lpstr>
      <vt:lpstr>Distribution of COVID-19 deaths worldwide, as of week 46 2021 </vt:lpstr>
      <vt:lpstr>Distribution of laboratory-confirmed cases of COVID-19  in the EU/EEA, as of week 46 2021</vt:lpstr>
      <vt:lpstr>Geographical distribution of 14-day cumulative number of reported COVID-19 cases  per 100 000 population, worldwide, week 45 to week 46 2021</vt:lpstr>
      <vt:lpstr>Geographical distribution of chikungunya cases reported worldwide, September to November 2021</vt:lpstr>
      <vt:lpstr>Geographical distribution of chikungunya cases reported worldwide, January to November 2021</vt:lpstr>
      <vt:lpstr>Geographical distribution of dengue cases reported worldwide, September to November 2021</vt:lpstr>
      <vt:lpstr>PowerPoint Presentation</vt:lpstr>
      <vt:lpstr>Geographical distribution of cholera cases reported worldwide from September to November 2021 </vt:lpstr>
      <vt:lpstr>Geographical distribution of cholera cases reported worldwide as of November 2021</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2197</cp:revision>
  <cp:lastPrinted>2017-03-24T07:50:18Z</cp:lastPrinted>
  <dcterms:created xsi:type="dcterms:W3CDTF">2015-11-05T13:02:54Z</dcterms:created>
  <dcterms:modified xsi:type="dcterms:W3CDTF">2021-11-26T12:03:45Z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