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5"/>
  </p:notesMasterIdLst>
  <p:handoutMasterIdLst>
    <p:handoutMasterId r:id="rId16"/>
  </p:handoutMasterIdLst>
  <p:sldIdLst>
    <p:sldId id="256" r:id="rId8"/>
    <p:sldId id="412" r:id="rId9"/>
    <p:sldId id="419" r:id="rId10"/>
    <p:sldId id="420" r:id="rId11"/>
    <p:sldId id="418" r:id="rId12"/>
    <p:sldId id="417" r:id="rId13"/>
    <p:sldId id="421" r:id="rId14"/>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0251" autoAdjust="0"/>
  </p:normalViewPr>
  <p:slideViewPr>
    <p:cSldViewPr snapToGrid="0">
      <p:cViewPr varScale="1">
        <p:scale>
          <a:sx n="112" d="100"/>
          <a:sy n="112" d="100"/>
        </p:scale>
        <p:origin x="1488"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3792"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dirty="0"/>
              <a:t>Number of cases</a:t>
            </a:r>
          </a:p>
        </c:rich>
      </c:tx>
      <c:layout>
        <c:manualLayout>
          <c:xMode val="edge"/>
          <c:yMode val="edge"/>
          <c:x val="1.5048556430446228E-2"/>
          <c:y val="2.777777777777777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'Cases per week'!$B$1</c:f>
              <c:strCache>
                <c:ptCount val="1"/>
                <c:pt idx="0">
                  <c:v>Confirmed</c:v>
                </c:pt>
              </c:strCache>
            </c:strRef>
          </c:tx>
          <c:spPr>
            <a:solidFill>
              <a:srgbClr val="FF0000"/>
            </a:solidFill>
            <a:ln>
              <a:noFill/>
            </a:ln>
            <a:effectLst/>
          </c:spPr>
          <c:invertIfNegative val="0"/>
          <c:cat>
            <c:numRef>
              <c:f>'Cases per week'!$A$2:$A$6</c:f>
              <c:numCache>
                <c:formatCode>General</c:formatCode>
                <c:ptCount val="5"/>
                <c:pt idx="0">
                  <c:v>38</c:v>
                </c:pt>
                <c:pt idx="1">
                  <c:v>39</c:v>
                </c:pt>
                <c:pt idx="2">
                  <c:v>40</c:v>
                </c:pt>
                <c:pt idx="3">
                  <c:v>41</c:v>
                </c:pt>
                <c:pt idx="4">
                  <c:v>42</c:v>
                </c:pt>
              </c:numCache>
            </c:numRef>
          </c:cat>
          <c:val>
            <c:numRef>
              <c:f>'Cases per week'!$B$2:$B$6</c:f>
              <c:numCache>
                <c:formatCode>General</c:formatCode>
                <c:ptCount val="5"/>
                <c:pt idx="0">
                  <c:v>0</c:v>
                </c:pt>
                <c:pt idx="1">
                  <c:v>0</c:v>
                </c:pt>
                <c:pt idx="2">
                  <c:v>38</c:v>
                </c:pt>
                <c:pt idx="3">
                  <c:v>23</c:v>
                </c:pt>
                <c:pt idx="4">
                  <c:v>158</c:v>
                </c:pt>
              </c:numCache>
            </c:numRef>
          </c:val>
          <c:extLst>
            <c:ext xmlns:c16="http://schemas.microsoft.com/office/drawing/2014/chart" uri="{C3380CC4-5D6E-409C-BE32-E72D297353CC}">
              <c16:uniqueId val="{00000000-6124-4807-ACBA-82413DF33C57}"/>
            </c:ext>
          </c:extLst>
        </c:ser>
        <c:ser>
          <c:idx val="1"/>
          <c:order val="1"/>
          <c:tx>
            <c:strRef>
              <c:f>'Cases per week'!$C$1</c:f>
              <c:strCache>
                <c:ptCount val="1"/>
                <c:pt idx="0">
                  <c:v>Probable</c:v>
                </c:pt>
              </c:strCache>
            </c:strRef>
          </c:tx>
          <c:spPr>
            <a:solidFill>
              <a:srgbClr val="FF9933"/>
            </a:solidFill>
            <a:ln>
              <a:noFill/>
            </a:ln>
            <a:effectLst/>
          </c:spPr>
          <c:invertIfNegative val="0"/>
          <c:cat>
            <c:numRef>
              <c:f>'Cases per week'!$A$2:$A$6</c:f>
              <c:numCache>
                <c:formatCode>General</c:formatCode>
                <c:ptCount val="5"/>
                <c:pt idx="0">
                  <c:v>38</c:v>
                </c:pt>
                <c:pt idx="1">
                  <c:v>39</c:v>
                </c:pt>
                <c:pt idx="2">
                  <c:v>40</c:v>
                </c:pt>
                <c:pt idx="3">
                  <c:v>41</c:v>
                </c:pt>
                <c:pt idx="4">
                  <c:v>42</c:v>
                </c:pt>
              </c:numCache>
            </c:numRef>
          </c:cat>
          <c:val>
            <c:numRef>
              <c:f>'Cases per week'!$C$2:$C$6</c:f>
              <c:numCache>
                <c:formatCode>General</c:formatCode>
                <c:ptCount val="5"/>
                <c:pt idx="0">
                  <c:v>0</c:v>
                </c:pt>
                <c:pt idx="1">
                  <c:v>0</c:v>
                </c:pt>
                <c:pt idx="2">
                  <c:v>164</c:v>
                </c:pt>
                <c:pt idx="3">
                  <c:v>155</c:v>
                </c:pt>
                <c:pt idx="4">
                  <c:v>201</c:v>
                </c:pt>
              </c:numCache>
            </c:numRef>
          </c:val>
          <c:extLst>
            <c:ext xmlns:c16="http://schemas.microsoft.com/office/drawing/2014/chart" uri="{C3380CC4-5D6E-409C-BE32-E72D297353CC}">
              <c16:uniqueId val="{00000001-6124-4807-ACBA-82413DF33C57}"/>
            </c:ext>
          </c:extLst>
        </c:ser>
        <c:ser>
          <c:idx val="2"/>
          <c:order val="2"/>
          <c:tx>
            <c:strRef>
              <c:f>'Cases per week'!$D$1</c:f>
              <c:strCache>
                <c:ptCount val="1"/>
                <c:pt idx="0">
                  <c:v>Suspected</c:v>
                </c:pt>
              </c:strCache>
            </c:strRef>
          </c:tx>
          <c:spPr>
            <a:solidFill>
              <a:srgbClr val="FFC000"/>
            </a:solidFill>
            <a:ln>
              <a:noFill/>
            </a:ln>
            <a:effectLst/>
          </c:spPr>
          <c:invertIfNegative val="0"/>
          <c:cat>
            <c:numRef>
              <c:f>'Cases per week'!$A$2:$A$6</c:f>
              <c:numCache>
                <c:formatCode>General</c:formatCode>
                <c:ptCount val="5"/>
                <c:pt idx="0">
                  <c:v>38</c:v>
                </c:pt>
                <c:pt idx="1">
                  <c:v>39</c:v>
                </c:pt>
                <c:pt idx="2">
                  <c:v>40</c:v>
                </c:pt>
                <c:pt idx="3">
                  <c:v>41</c:v>
                </c:pt>
                <c:pt idx="4">
                  <c:v>42</c:v>
                </c:pt>
              </c:numCache>
            </c:numRef>
          </c:cat>
          <c:val>
            <c:numRef>
              <c:f>'Cases per week'!$D$2:$D$6</c:f>
              <c:numCache>
                <c:formatCode>General</c:formatCode>
                <c:ptCount val="5"/>
                <c:pt idx="0">
                  <c:v>0</c:v>
                </c:pt>
                <c:pt idx="1">
                  <c:v>0</c:v>
                </c:pt>
                <c:pt idx="2">
                  <c:v>185</c:v>
                </c:pt>
                <c:pt idx="3">
                  <c:v>146</c:v>
                </c:pt>
                <c:pt idx="4">
                  <c:v>295</c:v>
                </c:pt>
              </c:numCache>
            </c:numRef>
          </c:val>
          <c:extLst>
            <c:ext xmlns:c16="http://schemas.microsoft.com/office/drawing/2014/chart" uri="{C3380CC4-5D6E-409C-BE32-E72D297353CC}">
              <c16:uniqueId val="{00000002-6124-4807-ACBA-82413DF33C57}"/>
            </c:ext>
          </c:extLst>
        </c:ser>
        <c:ser>
          <c:idx val="3"/>
          <c:order val="3"/>
          <c:tx>
            <c:strRef>
              <c:f>'Cases per week'!$E$1</c:f>
              <c:strCache>
                <c:ptCount val="1"/>
                <c:pt idx="0">
                  <c:v>Unknown</c:v>
                </c:pt>
              </c:strCache>
            </c:strRef>
          </c:tx>
          <c:spPr>
            <a:solidFill>
              <a:schemeClr val="bg1">
                <a:lumMod val="75000"/>
              </a:schemeClr>
            </a:solidFill>
            <a:ln>
              <a:noFill/>
            </a:ln>
            <a:effectLst/>
          </c:spPr>
          <c:invertIfNegative val="0"/>
          <c:cat>
            <c:numRef>
              <c:f>'Cases per week'!$A$2:$A$6</c:f>
              <c:numCache>
                <c:formatCode>General</c:formatCode>
                <c:ptCount val="5"/>
                <c:pt idx="0">
                  <c:v>38</c:v>
                </c:pt>
                <c:pt idx="1">
                  <c:v>39</c:v>
                </c:pt>
                <c:pt idx="2">
                  <c:v>40</c:v>
                </c:pt>
                <c:pt idx="3">
                  <c:v>41</c:v>
                </c:pt>
                <c:pt idx="4">
                  <c:v>42</c:v>
                </c:pt>
              </c:numCache>
            </c:numRef>
          </c:cat>
          <c:val>
            <c:numRef>
              <c:f>'Cases per week'!$E$2:$E$6</c:f>
              <c:numCache>
                <c:formatCode>General</c:formatCode>
                <c:ptCount val="5"/>
                <c:pt idx="0">
                  <c:v>32</c:v>
                </c:pt>
                <c:pt idx="1">
                  <c:v>133</c:v>
                </c:pt>
                <c:pt idx="2">
                  <c:v>0</c:v>
                </c:pt>
                <c:pt idx="3">
                  <c:v>0</c:v>
                </c:pt>
                <c:pt idx="4">
                  <c:v>0</c:v>
                </c:pt>
              </c:numCache>
            </c:numRef>
          </c:val>
          <c:extLst>
            <c:ext xmlns:c16="http://schemas.microsoft.com/office/drawing/2014/chart" uri="{C3380CC4-5D6E-409C-BE32-E72D297353CC}">
              <c16:uniqueId val="{00000003-6124-4807-ACBA-82413DF33C57}"/>
            </c:ext>
          </c:extLst>
        </c:ser>
        <c:dLbls>
          <c:showLegendKey val="0"/>
          <c:showVal val="0"/>
          <c:showCatName val="0"/>
          <c:showSerName val="0"/>
          <c:showPercent val="0"/>
          <c:showBubbleSize val="0"/>
        </c:dLbls>
        <c:gapWidth val="150"/>
        <c:overlap val="100"/>
        <c:axId val="793309096"/>
        <c:axId val="793307136"/>
        <c:extLst/>
      </c:barChart>
      <c:catAx>
        <c:axId val="7933090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Week</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93307136"/>
        <c:crosses val="autoZero"/>
        <c:auto val="1"/>
        <c:lblAlgn val="ctr"/>
        <c:lblOffset val="100"/>
        <c:noMultiLvlLbl val="0"/>
      </c:catAx>
      <c:valAx>
        <c:axId val="793307136"/>
        <c:scaling>
          <c:orientation val="minMax"/>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3309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200" b="0"/>
              <a:t>Number of cases</a:t>
            </a:r>
          </a:p>
        </c:rich>
      </c:tx>
      <c:layout>
        <c:manualLayout>
          <c:xMode val="edge"/>
          <c:yMode val="edge"/>
          <c:x val="1.3166666666666669E-2"/>
          <c:y val="3.2407407407407406E-2"/>
        </c:manualLayout>
      </c:layout>
      <c:overlay val="0"/>
    </c:title>
    <c:autoTitleDeleted val="0"/>
    <c:pivotFmts>
      <c:pivotFmt>
        <c:idx val="0"/>
        <c:marker>
          <c:symbol val="none"/>
        </c:marker>
      </c:pivotFmt>
      <c:pivotFmt>
        <c:idx val="1"/>
        <c:spPr>
          <a:solidFill>
            <a:schemeClr val="accent3">
              <a:lumMod val="75000"/>
            </a:schemeClr>
          </a:solidFill>
        </c:spPr>
        <c:marker>
          <c:symbol val="none"/>
        </c:marker>
      </c:pivotFmt>
      <c:pivotFmt>
        <c:idx val="2"/>
        <c:spPr>
          <a:solidFill>
            <a:schemeClr val="accent3">
              <a:lumMod val="50000"/>
            </a:schemeClr>
          </a:solidFill>
        </c:spPr>
        <c:marker>
          <c:symbol val="none"/>
        </c:marker>
      </c:pivotFmt>
      <c:pivotFmt>
        <c:idx val="3"/>
        <c:spPr>
          <a:solidFill>
            <a:schemeClr val="accent3">
              <a:lumMod val="50000"/>
            </a:schemeClr>
          </a:solidFill>
        </c:spPr>
        <c:marker>
          <c:symbol val="none"/>
        </c:marker>
      </c:pivotFmt>
      <c:pivotFmt>
        <c:idx val="4"/>
        <c:spPr>
          <a:solidFill>
            <a:schemeClr val="accent3">
              <a:lumMod val="75000"/>
            </a:schemeClr>
          </a:solidFill>
        </c:spPr>
        <c:marker>
          <c:symbol val="none"/>
        </c:marker>
      </c:pivotFmt>
      <c:pivotFmt>
        <c:idx val="5"/>
        <c:marker>
          <c:symbol val="none"/>
        </c:marker>
      </c:pivotFmt>
      <c:pivotFmt>
        <c:idx val="6"/>
        <c:spPr>
          <a:solidFill>
            <a:schemeClr val="accent3">
              <a:lumMod val="50000"/>
            </a:schemeClr>
          </a:solidFill>
        </c:spPr>
        <c:marker>
          <c:symbol val="none"/>
        </c:marker>
      </c:pivotFmt>
      <c:pivotFmt>
        <c:idx val="7"/>
        <c:spPr>
          <a:solidFill>
            <a:schemeClr val="accent3">
              <a:lumMod val="75000"/>
            </a:schemeClr>
          </a:solidFill>
        </c:spPr>
        <c:marker>
          <c:symbol val="none"/>
        </c:marker>
      </c:pivotFmt>
      <c:pivotFmt>
        <c:idx val="8"/>
        <c:marker>
          <c:symbol val="none"/>
        </c:marker>
      </c:pivotFmt>
      <c:pivotFmt>
        <c:idx val="9"/>
        <c:spPr>
          <a:solidFill>
            <a:srgbClr val="9BBB59">
              <a:lumMod val="50000"/>
            </a:srgbClr>
          </a:solidFill>
        </c:spPr>
      </c:pivotFmt>
      <c:pivotFmt>
        <c:idx val="10"/>
        <c:spPr>
          <a:solidFill>
            <a:srgbClr val="9BBB59">
              <a:lumMod val="75000"/>
            </a:srgbClr>
          </a:solidFill>
        </c:spPr>
      </c:pivotFmt>
      <c:pivotFmt>
        <c:idx val="11"/>
        <c:spPr>
          <a:solidFill>
            <a:srgbClr val="9BBB59">
              <a:lumMod val="60000"/>
              <a:lumOff val="40000"/>
            </a:srgbClr>
          </a:solidFill>
        </c:spPr>
      </c:pivotFmt>
    </c:pivotFmts>
    <c:plotArea>
      <c:layout>
        <c:manualLayout>
          <c:layoutTarget val="inner"/>
          <c:xMode val="edge"/>
          <c:yMode val="edge"/>
          <c:x val="0.113613241671668"/>
          <c:y val="0.17522710702828814"/>
          <c:w val="0.8818433310244651"/>
          <c:h val="0.55746463983668715"/>
        </c:manualLayout>
      </c:layout>
      <c:barChart>
        <c:barDir val="col"/>
        <c:grouping val="stacked"/>
        <c:varyColors val="0"/>
        <c:ser>
          <c:idx val="1"/>
          <c:order val="1"/>
          <c:tx>
            <c:strRef>
              <c:f>Sheet1!$B$1</c:f>
              <c:strCache>
                <c:ptCount val="1"/>
                <c:pt idx="0">
                  <c:v>Number of cases</c:v>
                </c:pt>
              </c:strCache>
            </c:strRef>
          </c:tx>
          <c:spPr>
            <a:solidFill>
              <a:srgbClr val="9BBB59">
                <a:lumMod val="75000"/>
              </a:srgbClr>
            </a:solidFill>
          </c:spPr>
          <c:invertIfNegative val="0"/>
          <c:val>
            <c:numRef>
              <c:f>Sheet1!$B$2:$B$42</c:f>
              <c:numCache>
                <c:formatCode>General</c:formatCode>
                <c:ptCount val="41"/>
                <c:pt idx="3">
                  <c:v>1</c:v>
                </c:pt>
                <c:pt idx="4">
                  <c:v>1</c:v>
                </c:pt>
                <c:pt idx="9">
                  <c:v>1</c:v>
                </c:pt>
                <c:pt idx="11">
                  <c:v>2</c:v>
                </c:pt>
                <c:pt idx="14">
                  <c:v>1</c:v>
                </c:pt>
                <c:pt idx="25">
                  <c:v>2</c:v>
                </c:pt>
                <c:pt idx="26">
                  <c:v>11</c:v>
                </c:pt>
                <c:pt idx="27">
                  <c:v>10</c:v>
                </c:pt>
                <c:pt idx="28">
                  <c:v>16</c:v>
                </c:pt>
                <c:pt idx="29">
                  <c:v>6</c:v>
                </c:pt>
                <c:pt idx="30">
                  <c:v>5</c:v>
                </c:pt>
                <c:pt idx="31">
                  <c:v>5</c:v>
                </c:pt>
                <c:pt idx="32">
                  <c:v>9</c:v>
                </c:pt>
                <c:pt idx="33">
                  <c:v>32</c:v>
                </c:pt>
                <c:pt idx="34">
                  <c:v>53</c:v>
                </c:pt>
                <c:pt idx="35">
                  <c:v>35</c:v>
                </c:pt>
                <c:pt idx="36">
                  <c:v>36</c:v>
                </c:pt>
                <c:pt idx="37">
                  <c:v>28</c:v>
                </c:pt>
                <c:pt idx="38">
                  <c:v>14</c:v>
                </c:pt>
                <c:pt idx="39">
                  <c:v>12</c:v>
                </c:pt>
                <c:pt idx="40">
                  <c:v>20</c:v>
                </c:pt>
              </c:numCache>
            </c:numRef>
          </c:val>
          <c:extLst>
            <c:ext xmlns:c16="http://schemas.microsoft.com/office/drawing/2014/chart" uri="{C3380CC4-5D6E-409C-BE32-E72D297353CC}">
              <c16:uniqueId val="{00000000-F27C-495E-9D7D-607CE1C629C7}"/>
            </c:ext>
          </c:extLst>
        </c:ser>
        <c:dLbls>
          <c:showLegendKey val="0"/>
          <c:showVal val="0"/>
          <c:showCatName val="0"/>
          <c:showSerName val="0"/>
          <c:showPercent val="0"/>
          <c:showBubbleSize val="0"/>
        </c:dLbls>
        <c:gapWidth val="12"/>
        <c:overlap val="100"/>
        <c:axId val="606429384"/>
        <c:axId val="606429776"/>
        <c:extLst>
          <c:ext xmlns:c15="http://schemas.microsoft.com/office/drawing/2012/chart" uri="{02D57815-91ED-43cb-92C2-25804820EDAC}">
            <c15:filteredBarSeries>
              <c15:ser>
                <c:idx val="0"/>
                <c:order val="0"/>
                <c:tx>
                  <c:strRef>
                    <c:extLst>
                      <c:ext uri="{02D57815-91ED-43cb-92C2-25804820EDAC}">
                        <c15:formulaRef>
                          <c15:sqref>Sheet1!$A$1</c15:sqref>
                        </c15:formulaRef>
                      </c:ext>
                    </c:extLst>
                    <c:strCache>
                      <c:ptCount val="1"/>
                      <c:pt idx="0">
                        <c:v>Epidemiological week</c:v>
                      </c:pt>
                    </c:strCache>
                  </c:strRef>
                </c:tx>
                <c:spPr>
                  <a:solidFill>
                    <a:srgbClr val="9BBB59">
                      <a:lumMod val="50000"/>
                    </a:srgbClr>
                  </a:solidFill>
                </c:spPr>
                <c:invertIfNegative val="0"/>
                <c:val>
                  <c:numRef>
                    <c:extLst>
                      <c:ext uri="{02D57815-91ED-43cb-92C2-25804820EDAC}">
                        <c15:formulaRef>
                          <c15:sqref>Sheet1!$A$2:$A$42</c15:sqref>
                        </c15:formulaRef>
                      </c:ext>
                    </c:extLst>
                    <c:numCache>
                      <c:formatCode>General</c:formatCode>
                      <c:ptCount val="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numCache>
                  </c:numRef>
                </c:val>
                <c:extLst>
                  <c:ext xmlns:c16="http://schemas.microsoft.com/office/drawing/2014/chart" uri="{C3380CC4-5D6E-409C-BE32-E72D297353CC}">
                    <c16:uniqueId val="{00000001-F27C-495E-9D7D-607CE1C629C7}"/>
                  </c:ext>
                </c:extLst>
              </c15:ser>
            </c15:filteredBarSeries>
          </c:ext>
        </c:extLst>
      </c:barChart>
      <c:catAx>
        <c:axId val="606429384"/>
        <c:scaling>
          <c:orientation val="minMax"/>
        </c:scaling>
        <c:delete val="0"/>
        <c:axPos val="b"/>
        <c:title>
          <c:tx>
            <c:rich>
              <a:bodyPr/>
              <a:lstStyle/>
              <a:p>
                <a:pPr>
                  <a:defRPr/>
                </a:pPr>
                <a:r>
                  <a:rPr lang="en-GB"/>
                  <a:t>Week</a:t>
                </a:r>
                <a:r>
                  <a:rPr lang="en-GB" baseline="0"/>
                  <a:t> of reporting </a:t>
                </a:r>
                <a:endParaRPr lang="en-GB"/>
              </a:p>
            </c:rich>
          </c:tx>
          <c:layout>
            <c:manualLayout>
              <c:xMode val="edge"/>
              <c:yMode val="edge"/>
              <c:x val="0.43567417551066984"/>
              <c:y val="0.86496708678188394"/>
            </c:manualLayout>
          </c:layout>
          <c:overlay val="0"/>
        </c:title>
        <c:numFmt formatCode="General" sourceLinked="0"/>
        <c:majorTickMark val="out"/>
        <c:minorTickMark val="none"/>
        <c:tickLblPos val="low"/>
        <c:crossAx val="606429776"/>
        <c:crosses val="autoZero"/>
        <c:auto val="1"/>
        <c:lblAlgn val="ctr"/>
        <c:lblOffset val="100"/>
        <c:noMultiLvlLbl val="0"/>
      </c:catAx>
      <c:valAx>
        <c:axId val="606429776"/>
        <c:scaling>
          <c:orientation val="minMax"/>
          <c:max val="60"/>
          <c:min val="0"/>
        </c:scaling>
        <c:delete val="0"/>
        <c:axPos val="l"/>
        <c:numFmt formatCode="General" sourceLinked="1"/>
        <c:majorTickMark val="out"/>
        <c:minorTickMark val="none"/>
        <c:tickLblPos val="nextTo"/>
        <c:crossAx val="606429384"/>
        <c:crosses val="autoZero"/>
        <c:crossBetween val="between"/>
      </c:valAx>
    </c:plotArea>
    <c:plotVisOnly val="1"/>
    <c:dispBlanksAs val="gap"/>
    <c:showDLblsOverMax val="0"/>
  </c:chart>
  <c:spPr>
    <a:ln>
      <a:noFill/>
    </a:ln>
  </c:spPr>
  <c:externalData r:id="rId2">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43.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43,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4003"/>
            <a:ext cx="8938901" cy="6312509"/>
          </a:xfrm>
          <a:prstGeom prst="rect">
            <a:avLst/>
          </a:prstGeom>
        </p:spPr>
      </p:pic>
    </p:spTree>
    <p:extLst>
      <p:ext uri="{BB962C8B-B14F-4D97-AF65-F5344CB8AC3E}">
        <p14:creationId xmlns:p14="http://schemas.microsoft.com/office/powerpoint/2010/main" val="1843952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5803"/>
            <a:ext cx="9144000" cy="6457347"/>
          </a:xfrm>
          <a:prstGeom prst="rect">
            <a:avLst/>
          </a:prstGeom>
        </p:spPr>
      </p:pic>
    </p:spTree>
    <p:extLst>
      <p:ext uri="{BB962C8B-B14F-4D97-AF65-F5344CB8AC3E}">
        <p14:creationId xmlns:p14="http://schemas.microsoft.com/office/powerpoint/2010/main" val="167587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050" y="162369"/>
            <a:ext cx="8785595" cy="6204248"/>
          </a:xfrm>
          <a:prstGeom prst="rect">
            <a:avLst/>
          </a:prstGeom>
        </p:spPr>
      </p:pic>
    </p:spTree>
    <p:extLst>
      <p:ext uri="{BB962C8B-B14F-4D97-AF65-F5344CB8AC3E}">
        <p14:creationId xmlns:p14="http://schemas.microsoft.com/office/powerpoint/2010/main" val="92616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2650057483"/>
              </p:ext>
            </p:extLst>
          </p:nvPr>
        </p:nvGraphicFramePr>
        <p:xfrm>
          <a:off x="996142" y="1579418"/>
          <a:ext cx="7142019" cy="388265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882" y="5640803"/>
            <a:ext cx="7885620" cy="258532"/>
          </a:xfrm>
          <a:prstGeom prst="rect">
            <a:avLst/>
          </a:prstGeom>
          <a:noFill/>
        </p:spPr>
        <p:txBody>
          <a:bodyPr wrap="none" rtlCol="0">
            <a:spAutoFit/>
          </a:bodyPr>
          <a:lstStyle/>
          <a:p>
            <a:r>
              <a:rPr lang="en-GB" sz="1200" dirty="0" smtClean="0"/>
              <a:t>Please note that there is still uncertainty on the correct numbers due to case reclassification and reporting delays</a:t>
            </a:r>
            <a:endParaRPr lang="en-GB" sz="1200" dirty="0"/>
          </a:p>
        </p:txBody>
      </p:sp>
      <p:sp>
        <p:nvSpPr>
          <p:cNvPr id="4" name="Title 1"/>
          <p:cNvSpPr txBox="1">
            <a:spLocks/>
          </p:cNvSpPr>
          <p:nvPr/>
        </p:nvSpPr>
        <p:spPr>
          <a:xfrm>
            <a:off x="374074" y="375314"/>
            <a:ext cx="7863840" cy="1590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auto">
              <a:spcAft>
                <a:spcPts val="0"/>
              </a:spcAft>
              <a:defRPr/>
            </a:pPr>
            <a:r>
              <a:rPr lang="en-GB" sz="3200" dirty="0">
                <a:latin typeface="Calibri" panose="020F0502020204030204" pitchFamily="34" charset="0"/>
                <a:cs typeface="Calibri" panose="020F0502020204030204" pitchFamily="34" charset="0"/>
              </a:rPr>
              <a:t>Distribution of plague cases per reporting week, Madagascar, weeks 2017-38 to 2017-42</a:t>
            </a:r>
            <a:r>
              <a:rPr kumimoji="0" lang="en-US" sz="4400" b="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Light" panose="020F0302020204030204"/>
                <a:ea typeface="+mj-ea"/>
                <a:cs typeface="+mj-cs"/>
              </a:rPr>
            </a:br>
            <a:endParaRPr kumimoji="0" lang="en-GB"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5" name="TextBox 1"/>
          <p:cNvSpPr txBox="1"/>
          <p:nvPr/>
        </p:nvSpPr>
        <p:spPr>
          <a:xfrm>
            <a:off x="6739148" y="4756917"/>
            <a:ext cx="1739537" cy="42225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50" dirty="0">
                <a:latin typeface="Calibri" panose="020F0502020204030204" pitchFamily="34" charset="0"/>
                <a:cs typeface="Calibri" panose="020F0502020204030204" pitchFamily="34" charset="0"/>
              </a:rPr>
              <a:t>*data</a:t>
            </a:r>
            <a:r>
              <a:rPr lang="en-GB" sz="1050" baseline="0" dirty="0">
                <a:latin typeface="Calibri" panose="020F0502020204030204" pitchFamily="34" charset="0"/>
                <a:cs typeface="Calibri" panose="020F0502020204030204" pitchFamily="34" charset="0"/>
              </a:rPr>
              <a:t> up to 20 October</a:t>
            </a:r>
            <a:endParaRPr lang="en-GB" sz="1050" dirty="0">
              <a:latin typeface="Calibri" panose="020F0502020204030204" pitchFamily="34" charset="0"/>
              <a:cs typeface="Calibri" panose="020F0502020204030204" pitchFamily="34" charset="0"/>
            </a:endParaRPr>
          </a:p>
        </p:txBody>
      </p:sp>
      <p:sp>
        <p:nvSpPr>
          <p:cNvPr id="6" name="TextBox 3"/>
          <p:cNvSpPr txBox="1"/>
          <p:nvPr/>
        </p:nvSpPr>
        <p:spPr>
          <a:xfrm>
            <a:off x="7196853" y="2055616"/>
            <a:ext cx="502702" cy="280415"/>
          </a:xfrm>
          <a:prstGeom prst="rect">
            <a:avLst/>
          </a:prstGeom>
          <a:noFill/>
          <a:ln>
            <a:no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296667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7140" y="485596"/>
            <a:ext cx="7263860" cy="1200329"/>
          </a:xfrm>
          <a:prstGeom prst="rect">
            <a:avLst/>
          </a:prstGeom>
        </p:spPr>
        <p:txBody>
          <a:bodyPr wrap="square">
            <a:spAutoFit/>
          </a:bodyPr>
          <a:lstStyle/>
          <a:p>
            <a:r>
              <a:rPr lang="en-GB" sz="2400" dirty="0"/>
              <a:t>Number of autochthonous malaria cases by week of reporting as of week 41 - 2017, Cape </a:t>
            </a:r>
            <a:r>
              <a:rPr lang="en-GB" sz="2400" dirty="0" smtClean="0"/>
              <a:t>Verde </a:t>
            </a:r>
            <a:r>
              <a:rPr lang="en-GB" dirty="0"/>
              <a:t/>
            </a:r>
            <a:br>
              <a:rPr lang="en-GB" dirty="0"/>
            </a:b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821135707"/>
              </p:ext>
            </p:extLst>
          </p:nvPr>
        </p:nvGraphicFramePr>
        <p:xfrm>
          <a:off x="289170" y="1484922"/>
          <a:ext cx="8464062" cy="4384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1230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983" y="884727"/>
            <a:ext cx="8458217" cy="4934722"/>
          </a:xfrm>
          <a:prstGeom prst="rect">
            <a:avLst/>
          </a:prstGeom>
        </p:spPr>
      </p:pic>
      <p:sp>
        <p:nvSpPr>
          <p:cNvPr id="3" name="Rectangle 2"/>
          <p:cNvSpPr/>
          <p:nvPr/>
        </p:nvSpPr>
        <p:spPr>
          <a:xfrm>
            <a:off x="521293" y="157367"/>
            <a:ext cx="7742490" cy="535531"/>
          </a:xfrm>
          <a:prstGeom prst="rect">
            <a:avLst/>
          </a:prstGeom>
        </p:spPr>
        <p:txBody>
          <a:bodyPr wrap="square">
            <a:spAutoFit/>
          </a:bodyPr>
          <a:lstStyle/>
          <a:p>
            <a:r>
              <a:rPr lang="en-GB" sz="1600" dirty="0"/>
              <a:t>Countries and territories with reported confirmed autochthonous vector-borne</a:t>
            </a:r>
          </a:p>
          <a:p>
            <a:r>
              <a:rPr lang="en-GB" sz="1600" dirty="0"/>
              <a:t>transmission worldwide of </a:t>
            </a:r>
            <a:r>
              <a:rPr lang="en-GB" sz="1600" dirty="0" err="1"/>
              <a:t>Zika</a:t>
            </a:r>
            <a:r>
              <a:rPr lang="en-GB" sz="1600" dirty="0"/>
              <a:t> virus infection as of 27 October 2017</a:t>
            </a:r>
          </a:p>
        </p:txBody>
      </p:sp>
    </p:spTree>
    <p:extLst>
      <p:ext uri="{BB962C8B-B14F-4D97-AF65-F5344CB8AC3E}">
        <p14:creationId xmlns:p14="http://schemas.microsoft.com/office/powerpoint/2010/main" val="1279928595"/>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013DF-7568-4DE1-A15A-B72D0DA1D637}">
  <ds:schemaRefs>
    <ds:schemaRef ds:uri="http://schemas.microsoft.com/sharepoint/v3"/>
    <ds:schemaRef ds:uri="http://purl.org/dc/terms/"/>
    <ds:schemaRef ds:uri="http://schemas.microsoft.com/office/infopath/2007/PartnerControls"/>
    <ds:schemaRef ds:uri="http://schemas.microsoft.com/office/2006/documentManagement/types"/>
    <ds:schemaRef ds:uri="376727eb-354b-45e4-998d-f84ea079474e"/>
    <ds:schemaRef ds:uri="http://schemas.microsoft.com/office/2006/metadata/properties"/>
    <ds:schemaRef ds:uri="http://schemas.openxmlformats.org/package/2006/metadata/core-properties"/>
    <ds:schemaRef ds:uri="http://purl.org/dc/elements/1.1/"/>
    <ds:schemaRef ds:uri="d23a570b-d7a9-49ca-a34c-8afb8206b4bf"/>
    <ds:schemaRef ds:uri="http://www.w3.org/XML/1998/namespace"/>
    <ds:schemaRef ds:uri="http://purl.org/dc/dcmitype/"/>
  </ds:schemaRefs>
</ds:datastoreItem>
</file>

<file path=customXml/itemProps2.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15291</TotalTime>
  <Words>108</Words>
  <Application>Microsoft Office PowerPoint</Application>
  <PresentationFormat>On-screen Show (4:3)</PresentationFormat>
  <Paragraphs>14</Paragraphs>
  <Slides>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Lilian van Leest</cp:lastModifiedBy>
  <cp:revision>1000</cp:revision>
  <cp:lastPrinted>2017-03-24T07:50:18Z</cp:lastPrinted>
  <dcterms:created xsi:type="dcterms:W3CDTF">2015-11-05T13:02:54Z</dcterms:created>
  <dcterms:modified xsi:type="dcterms:W3CDTF">2017-10-27T11:52:39Z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