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 id="2147483729" r:id="rId7"/>
  </p:sldMasterIdLst>
  <p:notesMasterIdLst>
    <p:notesMasterId r:id="rId19"/>
  </p:notesMasterIdLst>
  <p:handoutMasterIdLst>
    <p:handoutMasterId r:id="rId20"/>
  </p:handoutMasterIdLst>
  <p:sldIdLst>
    <p:sldId id="256" r:id="rId8"/>
    <p:sldId id="322" r:id="rId9"/>
    <p:sldId id="323" r:id="rId10"/>
    <p:sldId id="324" r:id="rId11"/>
    <p:sldId id="325" r:id="rId12"/>
    <p:sldId id="327" r:id="rId13"/>
    <p:sldId id="331" r:id="rId14"/>
    <p:sldId id="264" r:id="rId15"/>
    <p:sldId id="265" r:id="rId16"/>
    <p:sldId id="266" r:id="rId17"/>
    <p:sldId id="267" r:id="rId18"/>
  </p:sldIdLst>
  <p:sldSz cx="12192000" cy="6858000"/>
  <p:notesSz cx="7010400" cy="9296400"/>
  <p:custDataLst>
    <p:tags r:id="rId21"/>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87662" autoAdjust="0"/>
  </p:normalViewPr>
  <p:slideViewPr>
    <p:cSldViewPr snapToGrid="0">
      <p:cViewPr varScale="1">
        <p:scale>
          <a:sx n="95" d="100"/>
          <a:sy n="95" d="100"/>
        </p:scale>
        <p:origin x="1440"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66325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596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52605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12138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316542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2607258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240669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90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00528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08/10/2021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357890520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3.xml"/><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4.xml"/><Relationship Id="rId5" Type="http://schemas.openxmlformats.org/officeDocument/2006/relationships/image" Target="../media/image1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a:solidFill>
                  <a:prstClr val="white"/>
                </a:solidFill>
                <a:ea typeface="+mn-ea"/>
              </a:rPr>
              <a:t>Week 40 </a:t>
            </a:r>
            <a:r>
              <a:rPr lang="en-GB" sz="1800" kern="0" dirty="0">
                <a:solidFill>
                  <a:prstClr val="white"/>
                </a:solidFill>
                <a:ea typeface="+mn-ea"/>
              </a:rPr>
              <a:t>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70589" y="233993"/>
            <a:ext cx="10459616"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69AE23"/>
                </a:solidFill>
                <a:effectLst/>
                <a:uLnTx/>
                <a:uFillTx/>
                <a:latin typeface="Calibri" pitchFamily="34" charset="0"/>
                <a:ea typeface="+mj-ea"/>
                <a:cs typeface="Calibri" pitchFamily="34" charset="0"/>
              </a:rPr>
              <a:t>Geographical distribution of confirmed MERS-CoV cases by country of infection and year, from April 2012 to   4 October 2021</a:t>
            </a:r>
            <a:endParaRPr kumimoji="0" lang="en-GB" sz="20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4" name="Picture 3">
            <a:extLst>
              <a:ext uri="{FF2B5EF4-FFF2-40B4-BE49-F238E27FC236}">
                <a16:creationId xmlns:a16="http://schemas.microsoft.com/office/drawing/2014/main" id="{DADDF05E-9F59-446F-B7C7-34D46EC2DC18}"/>
              </a:ext>
            </a:extLst>
          </p:cNvPr>
          <p:cNvPicPr>
            <a:picLocks noChangeAspect="1"/>
          </p:cNvPicPr>
          <p:nvPr/>
        </p:nvPicPr>
        <p:blipFill>
          <a:blip r:embed="rId5"/>
          <a:stretch>
            <a:fillRect/>
          </a:stretch>
        </p:blipFill>
        <p:spPr>
          <a:xfrm>
            <a:off x="2414666" y="836595"/>
            <a:ext cx="7362667" cy="5689333"/>
          </a:xfrm>
          <a:prstGeom prst="rect">
            <a:avLst/>
          </a:prstGeom>
        </p:spPr>
      </p:pic>
    </p:spTree>
    <p:extLst>
      <p:ext uri="{BB962C8B-B14F-4D97-AF65-F5344CB8AC3E}">
        <p14:creationId xmlns:p14="http://schemas.microsoft.com/office/powerpoint/2010/main" val="236230839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637465" y="224663"/>
            <a:ext cx="9156986"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69AE23"/>
                </a:solidFill>
                <a:effectLst/>
                <a:uLnTx/>
                <a:uFillTx/>
                <a:latin typeface="Calibri" pitchFamily="34" charset="0"/>
                <a:ea typeface="+mj-ea"/>
                <a:cs typeface="Calibri" pitchFamily="34" charset="0"/>
              </a:rPr>
              <a:t>Geographical distribution of confirmed MERS-CoV cases by reporting country from April 2012 to                          4 October 2021</a:t>
            </a:r>
            <a:endParaRPr kumimoji="0" lang="en-GB" sz="20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4" name="Picture 3">
            <a:extLst>
              <a:ext uri="{FF2B5EF4-FFF2-40B4-BE49-F238E27FC236}">
                <a16:creationId xmlns:a16="http://schemas.microsoft.com/office/drawing/2014/main" id="{240844BB-52A6-4A3D-ACF9-59D88445F349}"/>
              </a:ext>
            </a:extLst>
          </p:cNvPr>
          <p:cNvPicPr>
            <a:picLocks noChangeAspect="1"/>
          </p:cNvPicPr>
          <p:nvPr/>
        </p:nvPicPr>
        <p:blipFill rotWithShape="1">
          <a:blip r:embed="rId5"/>
          <a:srcRect b="23228"/>
          <a:stretch/>
        </p:blipFill>
        <p:spPr>
          <a:xfrm>
            <a:off x="1533342" y="1116530"/>
            <a:ext cx="8875059" cy="5265019"/>
          </a:xfrm>
          <a:prstGeom prst="rect">
            <a:avLst/>
          </a:prstGeom>
        </p:spPr>
      </p:pic>
    </p:spTree>
    <p:extLst>
      <p:ext uri="{BB962C8B-B14F-4D97-AF65-F5344CB8AC3E}">
        <p14:creationId xmlns:p14="http://schemas.microsoft.com/office/powerpoint/2010/main" val="414656862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39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8" name="Content Placeholder 2">
            <a:extLst>
              <a:ext uri="{FF2B5EF4-FFF2-40B4-BE49-F238E27FC236}">
                <a16:creationId xmlns:a16="http://schemas.microsoft.com/office/drawing/2014/main" id="{EB908D87-5839-4013-94F1-E447D36120A4}"/>
              </a:ext>
            </a:extLst>
          </p:cNvPr>
          <p:cNvPicPr>
            <a:picLocks/>
          </p:cNvPicPr>
          <p:nvPr/>
        </p:nvPicPr>
        <p:blipFill>
          <a:blip r:embed="rId3" cstate="print"/>
          <a:stretch>
            <a:fillRect/>
          </a:stretch>
        </p:blipFill>
        <p:spPr>
          <a:xfrm>
            <a:off x="228600" y="109728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39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7" name="Content Placeholder 2">
            <a:extLst>
              <a:ext uri="{FF2B5EF4-FFF2-40B4-BE49-F238E27FC236}">
                <a16:creationId xmlns:a16="http://schemas.microsoft.com/office/drawing/2014/main" id="{C2D91619-483C-4D59-B210-69A0CE81500A}"/>
              </a:ext>
            </a:extLst>
          </p:cNvPr>
          <p:cNvPicPr>
            <a:picLocks/>
          </p:cNvPicPr>
          <p:nvPr/>
        </p:nvPicPr>
        <p:blipFill>
          <a:blip r:embed="rId4" cstate="print"/>
          <a:stretch>
            <a:fillRect/>
          </a:stretch>
        </p:blipFill>
        <p:spPr>
          <a:xfrm>
            <a:off x="228600" y="11277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39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7" name="Content Placeholder 2">
            <a:extLst>
              <a:ext uri="{FF2B5EF4-FFF2-40B4-BE49-F238E27FC236}">
                <a16:creationId xmlns:a16="http://schemas.microsoft.com/office/drawing/2014/main" id="{14917AF5-E66A-46F7-9244-1B4BEEF9DA21}"/>
              </a:ext>
            </a:extLst>
          </p:cNvPr>
          <p:cNvPicPr>
            <a:picLocks/>
          </p:cNvPicPr>
          <p:nvPr/>
        </p:nvPicPr>
        <p:blipFill>
          <a:blip r:embed="rId4" cstate="print"/>
          <a:stretch>
            <a:fillRect/>
          </a:stretch>
        </p:blipFill>
        <p:spPr>
          <a:xfrm>
            <a:off x="228600" y="117348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38 to week 39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8" name="Content Placeholder 2">
            <a:extLst>
              <a:ext uri="{FF2B5EF4-FFF2-40B4-BE49-F238E27FC236}">
                <a16:creationId xmlns:a16="http://schemas.microsoft.com/office/drawing/2014/main" id="{D6F02851-97DF-4FFC-A75E-E98235BDF642}"/>
              </a:ext>
            </a:extLst>
          </p:cNvPr>
          <p:cNvPicPr>
            <a:picLocks/>
          </p:cNvPicPr>
          <p:nvPr/>
        </p:nvPicPr>
        <p:blipFill>
          <a:blip r:embed="rId3" cstate="print"/>
          <a:stretch>
            <a:fillRect/>
          </a:stretch>
        </p:blipFill>
        <p:spPr>
          <a:xfrm>
            <a:off x="1828800" y="736928"/>
            <a:ext cx="7772400" cy="5486400"/>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BEEDD3-4CD1-4E2F-8900-739C2351C9A1}"/>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7" name="Picture 6">
            <a:extLst>
              <a:ext uri="{FF2B5EF4-FFF2-40B4-BE49-F238E27FC236}">
                <a16:creationId xmlns:a16="http://schemas.microsoft.com/office/drawing/2014/main" id="{BB108FD4-A881-4FEB-AD12-15F710B7A5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625" y="355766"/>
            <a:ext cx="8703774" cy="6146467"/>
          </a:xfrm>
          <a:prstGeom prst="rect">
            <a:avLst/>
          </a:prstGeom>
        </p:spPr>
      </p:pic>
    </p:spTree>
    <p:extLst>
      <p:ext uri="{BB962C8B-B14F-4D97-AF65-F5344CB8AC3E}">
        <p14:creationId xmlns:p14="http://schemas.microsoft.com/office/powerpoint/2010/main" val="207212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2325C7-C1ED-479B-BFCD-1E8EDE892DD1}"/>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Picture 4">
            <a:extLst>
              <a:ext uri="{FF2B5EF4-FFF2-40B4-BE49-F238E27FC236}">
                <a16:creationId xmlns:a16="http://schemas.microsoft.com/office/drawing/2014/main" id="{BD6D7986-ADC9-4F30-85A1-2B06CFC25B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1214" y="381000"/>
            <a:ext cx="8632310" cy="6096000"/>
          </a:xfrm>
          <a:prstGeom prst="rect">
            <a:avLst/>
          </a:prstGeom>
        </p:spPr>
      </p:pic>
    </p:spTree>
    <p:extLst>
      <p:ext uri="{BB962C8B-B14F-4D97-AF65-F5344CB8AC3E}">
        <p14:creationId xmlns:p14="http://schemas.microsoft.com/office/powerpoint/2010/main" val="365089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86987" y="301407"/>
            <a:ext cx="836402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69AE23"/>
                </a:solidFill>
                <a:effectLst/>
                <a:uLnTx/>
                <a:uFillTx/>
                <a:latin typeface="Calibri" pitchFamily="34" charset="0"/>
                <a:ea typeface="+mn-ea"/>
                <a:cs typeface="Calibri" pitchFamily="34" charset="0"/>
              </a:rPr>
              <a:t>Distribution of confirmed cases of MERS-CoV by place of infection and month of onset,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69AE23"/>
                </a:solidFill>
                <a:effectLst/>
                <a:uLnTx/>
                <a:uFillTx/>
                <a:latin typeface="Calibri" pitchFamily="34" charset="0"/>
                <a:ea typeface="+mn-ea"/>
                <a:cs typeface="Calibri" pitchFamily="34" charset="0"/>
              </a:rPr>
              <a:t>March 2012 – September 2021</a:t>
            </a:r>
            <a:endParaRPr kumimoji="0" lang="en-GB" sz="2000" b="1" i="0" u="none" strike="noStrike" kern="1200" cap="none" spc="0" normalizeH="0" baseline="0" noProof="0" dirty="0">
              <a:ln>
                <a:noFill/>
              </a:ln>
              <a:solidFill>
                <a:prstClr val="black"/>
              </a:solidFill>
              <a:effectLst/>
              <a:uLnTx/>
              <a:uFillTx/>
              <a:latin typeface="Tahoma"/>
              <a:ea typeface="+mn-ea"/>
              <a:cs typeface="+mn-cs"/>
            </a:endParaRPr>
          </a:p>
        </p:txBody>
      </p:sp>
      <p:pic>
        <p:nvPicPr>
          <p:cNvPr id="4" name="Picture 3">
            <a:extLst>
              <a:ext uri="{FF2B5EF4-FFF2-40B4-BE49-F238E27FC236}">
                <a16:creationId xmlns:a16="http://schemas.microsoft.com/office/drawing/2014/main" id="{D9AC9967-F0D0-4A73-A19D-6FF755A5CB19}"/>
              </a:ext>
            </a:extLst>
          </p:cNvPr>
          <p:cNvPicPr>
            <a:picLocks noChangeAspect="1"/>
          </p:cNvPicPr>
          <p:nvPr/>
        </p:nvPicPr>
        <p:blipFill rotWithShape="1">
          <a:blip r:embed="rId5"/>
          <a:srcRect l="3946" r="5635"/>
          <a:stretch/>
        </p:blipFill>
        <p:spPr>
          <a:xfrm>
            <a:off x="481264" y="909238"/>
            <a:ext cx="10424160" cy="5562777"/>
          </a:xfrm>
          <a:prstGeom prst="rect">
            <a:avLst/>
          </a:prstGeom>
        </p:spPr>
      </p:pic>
    </p:spTree>
    <p:extLst>
      <p:ext uri="{BB962C8B-B14F-4D97-AF65-F5344CB8AC3E}">
        <p14:creationId xmlns:p14="http://schemas.microsoft.com/office/powerpoint/2010/main" val="696470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672" y="289976"/>
            <a:ext cx="10476069" cy="648808"/>
          </a:xfrm>
        </p:spPr>
        <p:txBody>
          <a:bodyPr/>
          <a:lstStyle/>
          <a:p>
            <a:pPr lvl="0" fontAlgn="auto">
              <a:lnSpc>
                <a:spcPct val="100000"/>
              </a:lnSpc>
              <a:spcBef>
                <a:spcPts val="0"/>
              </a:spcBef>
              <a:spcAft>
                <a:spcPts val="0"/>
              </a:spcAft>
            </a:pPr>
            <a:r>
              <a:rPr lang="en-GB" sz="1800" b="0" dirty="0">
                <a:solidFill>
                  <a:srgbClr val="69AE23"/>
                </a:solidFill>
                <a:latin typeface="Calibri" pitchFamily="34" charset="0"/>
                <a:ea typeface="+mn-ea"/>
                <a:cs typeface="Calibri" pitchFamily="34" charset="0"/>
              </a:rPr>
              <a:t>Geographical distribution of confirmed MERS-CoV cases by probable region of infection and exposure, from 1 January 2021 to </a:t>
            </a:r>
            <a:r>
              <a:rPr lang="en-GB" sz="1800" b="0" kern="0" dirty="0">
                <a:solidFill>
                  <a:srgbClr val="69AE23"/>
                </a:solidFill>
                <a:latin typeface="Calibri" pitchFamily="34" charset="0"/>
                <a:ea typeface="+mn-ea"/>
                <a:cs typeface="Calibri" pitchFamily="34" charset="0"/>
              </a:rPr>
              <a:t>4 October </a:t>
            </a:r>
            <a:r>
              <a:rPr lang="en-GB" sz="1800" b="0" dirty="0">
                <a:solidFill>
                  <a:srgbClr val="69AE23"/>
                </a:solidFill>
                <a:latin typeface="Calibri" pitchFamily="34" charset="0"/>
                <a:ea typeface="+mn-ea"/>
                <a:cs typeface="Calibri" pitchFamily="34" charset="0"/>
              </a:rPr>
              <a:t>2021</a:t>
            </a:r>
          </a:p>
        </p:txBody>
      </p:sp>
      <p:pic>
        <p:nvPicPr>
          <p:cNvPr id="4" name="Picture 3">
            <a:extLst>
              <a:ext uri="{FF2B5EF4-FFF2-40B4-BE49-F238E27FC236}">
                <a16:creationId xmlns:a16="http://schemas.microsoft.com/office/drawing/2014/main" id="{3C46B61D-CD3B-432C-806D-C715B4F9B555}"/>
              </a:ext>
            </a:extLst>
          </p:cNvPr>
          <p:cNvPicPr>
            <a:picLocks noChangeAspect="1"/>
          </p:cNvPicPr>
          <p:nvPr/>
        </p:nvPicPr>
        <p:blipFill>
          <a:blip r:embed="rId5"/>
          <a:stretch>
            <a:fillRect/>
          </a:stretch>
        </p:blipFill>
        <p:spPr>
          <a:xfrm>
            <a:off x="2550553" y="938784"/>
            <a:ext cx="7090894" cy="5479327"/>
          </a:xfrm>
          <a:prstGeom prst="rect">
            <a:avLst/>
          </a:prstGeom>
        </p:spPr>
      </p:pic>
    </p:spTree>
    <p:extLst>
      <p:ext uri="{BB962C8B-B14F-4D97-AF65-F5344CB8AC3E}">
        <p14:creationId xmlns:p14="http://schemas.microsoft.com/office/powerpoint/2010/main" val="2238414178"/>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1_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D DRC 10 October 2018" id="{AE07E9E6-2FA5-4976-8EFE-E6E382FC1AE7}" vid="{BF285144-510D-4A03-B3A8-0FCB0D045580}"/>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ppt/theme/themeOverride2.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ppt/theme/themeOverride3.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ppt/theme/themeOverride4.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8013DF-7568-4DE1-A15A-B72D0DA1D637}">
  <ds:schemaRefs>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dcmitype/"/>
    <ds:schemaRef ds:uri="http://schemas.microsoft.com/sharepoint/v3"/>
    <ds:schemaRef ds:uri="d23a570b-d7a9-49ca-a34c-8afb8206b4bf"/>
    <ds:schemaRef ds:uri="http://schemas.openxmlformats.org/package/2006/metadata/core-properties"/>
    <ds:schemaRef ds:uri="376727eb-354b-45e4-998d-f84ea079474e"/>
  </ds:schemaRefs>
</ds:datastoreItem>
</file>

<file path=customXml/itemProps2.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28083</TotalTime>
  <Words>349</Words>
  <Application>Microsoft Office PowerPoint</Application>
  <PresentationFormat>Widescreen</PresentationFormat>
  <Paragraphs>22</Paragraphs>
  <Slides>11</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Helvetica</vt:lpstr>
      <vt:lpstr>Tahoma</vt:lpstr>
      <vt:lpstr>Theme_ECDC</vt:lpstr>
      <vt:lpstr>1_Theme_ECDC</vt:lpstr>
      <vt:lpstr>Reusable maps and graphs from ECDC Communicable Disease Threats Report   Week 40 2021 </vt:lpstr>
      <vt:lpstr>Distribution of COVID-19 cases worldwide, in accordance with the applied case definitions in the affected countries, as of week 39 2021</vt:lpstr>
      <vt:lpstr>Distribution of COVID-19 deaths worldwide, as of week 39 2021 </vt:lpstr>
      <vt:lpstr>Distribution of laboratory-confirmed cases of COVID-19  in the EU/EEA, as of week 39 2021</vt:lpstr>
      <vt:lpstr>Geographical distribution of 14-day cumulative number of reported COVID-19 cases  per 100 000 population, worldwide, week 38 to week 39 2021</vt:lpstr>
      <vt:lpstr>PowerPoint Presentation</vt:lpstr>
      <vt:lpstr>PowerPoint Presentation</vt:lpstr>
      <vt:lpstr>PowerPoint Presentation</vt:lpstr>
      <vt:lpstr>Geographical distribution of confirmed MERS-CoV cases by probable region of infection and exposure, from 1 January 2021 to 4 October 2021</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2189</cp:revision>
  <cp:lastPrinted>2017-03-24T07:50:18Z</cp:lastPrinted>
  <dcterms:created xsi:type="dcterms:W3CDTF">2015-11-05T13:02:54Z</dcterms:created>
  <dcterms:modified xsi:type="dcterms:W3CDTF">2021-10-08T10:49:27Z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