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4"/>
  </p:notesMasterIdLst>
  <p:handoutMasterIdLst>
    <p:handoutMasterId r:id="rId15"/>
  </p:handoutMasterIdLst>
  <p:sldIdLst>
    <p:sldId id="256" r:id="rId7"/>
    <p:sldId id="322" r:id="rId8"/>
    <p:sldId id="323" r:id="rId9"/>
    <p:sldId id="324" r:id="rId10"/>
    <p:sldId id="325" r:id="rId11"/>
    <p:sldId id="327" r:id="rId12"/>
    <p:sldId id="326" r:id="rId13"/>
  </p:sldIdLst>
  <p:sldSz cx="12192000" cy="6858000"/>
  <p:notesSz cx="7010400" cy="9296400"/>
  <p:custDataLst>
    <p:tags r:id="rId16"/>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Tracy Stefanucci" initials="TS" lastIdx="18" clrIdx="1">
    <p:extLst>
      <p:ext uri="{19B8F6BF-5375-455C-9EA6-DF929625EA0E}">
        <p15:presenceInfo xmlns:p15="http://schemas.microsoft.com/office/powerpoint/2012/main" userId="S::Tracy.Stefanucci@ecdc.europa.eu::318d6ca6-2c88-406f-b764-72b5385accd8" providerId="AD"/>
      </p:ext>
    </p:extLst>
  </p:cmAuthor>
  <p:cmAuthor id="2" name="Sabrina Nothdurfter" initials="SN" lastIdx="1" clrIdx="2">
    <p:extLst>
      <p:ext uri="{19B8F6BF-5375-455C-9EA6-DF929625EA0E}">
        <p15:presenceInfo xmlns:p15="http://schemas.microsoft.com/office/powerpoint/2012/main" userId="S::Sabrina.Nothdurfter@ecdc.europa.eu::f7859be9-2cfd-4b24-9844-9a4aaa729946" providerId="AD"/>
      </p:ext>
    </p:extLst>
  </p:cmAuthor>
  <p:cmAuthor id="3" name="Ariana Wijermans" initials="AW" lastIdx="1" clrIdx="3">
    <p:extLst>
      <p:ext uri="{19B8F6BF-5375-455C-9EA6-DF929625EA0E}">
        <p15:presenceInfo xmlns:p15="http://schemas.microsoft.com/office/powerpoint/2012/main" userId="S::Ariana.Wijermans@ecdc.europa.eu::23915e96-139c-490f-82c9-5dac90f150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87662" autoAdjust="0"/>
  </p:normalViewPr>
  <p:slideViewPr>
    <p:cSldViewPr snapToGrid="0">
      <p:cViewPr varScale="1">
        <p:scale>
          <a:sx n="75" d="100"/>
          <a:sy n="75" d="100"/>
        </p:scale>
        <p:origin x="1176"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36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are free to translate them,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35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4" name="Picture 3">
            <a:extLst>
              <a:ext uri="{FF2B5EF4-FFF2-40B4-BE49-F238E27FC236}">
                <a16:creationId xmlns:a16="http://schemas.microsoft.com/office/drawing/2014/main" id="{8592AEAA-6972-4DE3-8E48-D61364AEC7D1}"/>
              </a:ext>
            </a:extLst>
          </p:cNvPr>
          <p:cNvPicPr>
            <a:picLocks noChangeAspect="1"/>
          </p:cNvPicPr>
          <p:nvPr/>
        </p:nvPicPr>
        <p:blipFill>
          <a:blip r:embed="rId3"/>
          <a:stretch>
            <a:fillRect/>
          </a:stretch>
        </p:blipFill>
        <p:spPr>
          <a:xfrm>
            <a:off x="343551" y="1328200"/>
            <a:ext cx="11248095" cy="5072312"/>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6867FE-8157-421D-B133-F17C68C8B9CB}"/>
              </a:ext>
            </a:extLst>
          </p:cNvPr>
          <p:cNvPicPr>
            <a:picLocks noChangeAspect="1"/>
          </p:cNvPicPr>
          <p:nvPr/>
        </p:nvPicPr>
        <p:blipFill>
          <a:blip r:embed="rId4"/>
          <a:stretch>
            <a:fillRect/>
          </a:stretch>
        </p:blipFill>
        <p:spPr>
          <a:xfrm>
            <a:off x="471952" y="1242202"/>
            <a:ext cx="11248095" cy="5072312"/>
          </a:xfrm>
          <a:prstGeom prst="rect">
            <a:avLst/>
          </a:prstGeom>
        </p:spPr>
      </p:pic>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35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a:t>
            </a:r>
            <a:br>
              <a:rPr lang="en-GB" sz="1800" dirty="0"/>
            </a:br>
            <a:r>
              <a:rPr lang="en-GB" sz="1800" dirty="0"/>
              <a:t>in the EU/EEA, as of week 35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3" name="Picture 2">
            <a:extLst>
              <a:ext uri="{FF2B5EF4-FFF2-40B4-BE49-F238E27FC236}">
                <a16:creationId xmlns:a16="http://schemas.microsoft.com/office/drawing/2014/main" id="{EFF94BCE-E0BA-43DB-B8D4-007488B6DE58}"/>
              </a:ext>
            </a:extLst>
          </p:cNvPr>
          <p:cNvPicPr>
            <a:picLocks noChangeAspect="1"/>
          </p:cNvPicPr>
          <p:nvPr/>
        </p:nvPicPr>
        <p:blipFill>
          <a:blip r:embed="rId4"/>
          <a:stretch>
            <a:fillRect/>
          </a:stretch>
        </p:blipFill>
        <p:spPr>
          <a:xfrm>
            <a:off x="465883" y="1074888"/>
            <a:ext cx="11248095" cy="5072312"/>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Geographical distribution of 14-day cumulative number of reported COVID-19 cases </a:t>
            </a:r>
            <a:br>
              <a:rPr lang="en-GB" sz="1800" dirty="0"/>
            </a:br>
            <a:r>
              <a:rPr lang="en-GB" sz="1800" dirty="0"/>
              <a:t>per 100 000 population, worldwide, </a:t>
            </a:r>
            <a:r>
              <a:rPr lang="en-GB" sz="1800"/>
              <a:t>week 34 </a:t>
            </a:r>
            <a:r>
              <a:rPr lang="en-GB" sz="1800" dirty="0"/>
              <a:t>to </a:t>
            </a:r>
            <a:r>
              <a:rPr lang="en-GB" sz="1800"/>
              <a:t>week 35 </a:t>
            </a:r>
            <a:r>
              <a:rPr lang="en-GB" sz="1800" dirty="0"/>
              <a:t>2021</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C030868C-A73C-45DB-8C4F-12CFAE5A594E}"/>
              </a:ext>
            </a:extLst>
          </p:cNvPr>
          <p:cNvPicPr>
            <a:picLocks noChangeAspect="1"/>
          </p:cNvPicPr>
          <p:nvPr/>
        </p:nvPicPr>
        <p:blipFill>
          <a:blip r:embed="rId3"/>
          <a:stretch>
            <a:fillRect/>
          </a:stretch>
        </p:blipFill>
        <p:spPr>
          <a:xfrm>
            <a:off x="2261283" y="719093"/>
            <a:ext cx="7669433" cy="5419814"/>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BEEDD3-4CD1-4E2F-8900-739C2351C9A1}"/>
              </a:ext>
            </a:extLst>
          </p:cNvPr>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6" name="Picture 5">
            <a:extLst>
              <a:ext uri="{FF2B5EF4-FFF2-40B4-BE49-F238E27FC236}">
                <a16:creationId xmlns:a16="http://schemas.microsoft.com/office/drawing/2014/main" id="{9C39B9DD-0DC3-4751-B65C-15A85D4CDE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0593" y="395652"/>
            <a:ext cx="8590815" cy="6066697"/>
          </a:xfrm>
          <a:prstGeom prst="rect">
            <a:avLst/>
          </a:prstGeom>
        </p:spPr>
      </p:pic>
    </p:spTree>
    <p:extLst>
      <p:ext uri="{BB962C8B-B14F-4D97-AF65-F5344CB8AC3E}">
        <p14:creationId xmlns:p14="http://schemas.microsoft.com/office/powerpoint/2010/main" val="207212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496C1E-1682-40FA-AE1E-5F799DE44FDB}"/>
              </a:ext>
            </a:extLst>
          </p:cNvPr>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6" name="Picture 5">
            <a:extLst>
              <a:ext uri="{FF2B5EF4-FFF2-40B4-BE49-F238E27FC236}">
                <a16:creationId xmlns:a16="http://schemas.microsoft.com/office/drawing/2014/main" id="{A8E37548-085F-47EB-9765-3AD6377A3C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8260" y="394005"/>
            <a:ext cx="8595480" cy="6069991"/>
          </a:xfrm>
          <a:prstGeom prst="rect">
            <a:avLst/>
          </a:prstGeom>
        </p:spPr>
      </p:pic>
    </p:spTree>
    <p:extLst>
      <p:ext uri="{BB962C8B-B14F-4D97-AF65-F5344CB8AC3E}">
        <p14:creationId xmlns:p14="http://schemas.microsoft.com/office/powerpoint/2010/main" val="29870273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4.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Props1.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2.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3.xml><?xml version="1.0" encoding="utf-8"?>
<ds:datastoreItem xmlns:ds="http://schemas.openxmlformats.org/officeDocument/2006/customXml" ds:itemID="{A98013DF-7568-4DE1-A15A-B72D0DA1D637}">
  <ds:schemaRefs>
    <ds:schemaRef ds:uri="http://schemas.microsoft.com/office/2006/documentManagement/types"/>
    <ds:schemaRef ds:uri="http://schemas.openxmlformats.org/package/2006/metadata/core-properties"/>
    <ds:schemaRef ds:uri="http://purl.org/dc/dcmitype/"/>
    <ds:schemaRef ds:uri="http://schemas.microsoft.com/office/2006/metadata/properties"/>
    <ds:schemaRef ds:uri="http://purl.org/dc/terms/"/>
    <ds:schemaRef ds:uri="http://schemas.microsoft.com/sharepoint/v3"/>
    <ds:schemaRef ds:uri="http://purl.org/dc/elements/1.1/"/>
    <ds:schemaRef ds:uri="376727eb-354b-45e4-998d-f84ea079474e"/>
    <ds:schemaRef ds:uri="http://www.w3.org/XML/1998/namespace"/>
    <ds:schemaRef ds:uri="http://schemas.microsoft.com/office/infopath/2007/PartnerControls"/>
    <ds:schemaRef ds:uri="d23a570b-d7a9-49ca-a34c-8afb8206b4bf"/>
  </ds:schemaRefs>
</ds:datastoreItem>
</file>

<file path=customXml/itemProps4.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F8EED194-C37D-4977-AE20-81936875A2E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28013</TotalTime>
  <Words>271</Words>
  <Application>Microsoft Office PowerPoint</Application>
  <PresentationFormat>Widescreen</PresentationFormat>
  <Paragraphs>17</Paragraphs>
  <Slides>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Helvetica</vt:lpstr>
      <vt:lpstr>Tahoma</vt:lpstr>
      <vt:lpstr>Theme_ECDC</vt:lpstr>
      <vt:lpstr>Reusable maps and graphs from ECDC Communicable Disease Threats Report   Week 36 2021 </vt:lpstr>
      <vt:lpstr>Distribution of COVID-19 cases worldwide, in accordance with the applied case definitions in the affected countries, as of week 35 2021</vt:lpstr>
      <vt:lpstr>Distribution of COVID-19 deaths worldwide, as of week 35 2021 </vt:lpstr>
      <vt:lpstr>Distribution of laboratory-confirmed cases of COVID-19  in the EU/EEA, as of week 35 2021</vt:lpstr>
      <vt:lpstr>Geographical distribution of 14-day cumulative number of reported COVID-19 cases  per 100 000 population, worldwide, week 34 to week 35 2021</vt:lpstr>
      <vt:lpstr>PowerPoint Presentation</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Tracy Stefanucci</cp:lastModifiedBy>
  <cp:revision>2189</cp:revision>
  <cp:lastPrinted>2017-03-24T07:50:18Z</cp:lastPrinted>
  <dcterms:created xsi:type="dcterms:W3CDTF">2015-11-05T13:02:54Z</dcterms:created>
  <dcterms:modified xsi:type="dcterms:W3CDTF">2021-09-10T11:43:48Z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