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21"/>
  </p:notesMasterIdLst>
  <p:handoutMasterIdLst>
    <p:handoutMasterId r:id="rId22"/>
  </p:handoutMasterIdLst>
  <p:sldIdLst>
    <p:sldId id="256" r:id="rId13"/>
    <p:sldId id="384" r:id="rId14"/>
    <p:sldId id="390" r:id="rId15"/>
    <p:sldId id="394" r:id="rId16"/>
    <p:sldId id="395" r:id="rId17"/>
    <p:sldId id="391" r:id="rId18"/>
    <p:sldId id="392" r:id="rId19"/>
    <p:sldId id="393" r:id="rId20"/>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0251" autoAdjust="0"/>
  </p:normalViewPr>
  <p:slideViewPr>
    <p:cSldViewPr snapToGrid="0">
      <p:cViewPr varScale="1">
        <p:scale>
          <a:sx n="73" d="100"/>
          <a:sy n="73" d="100"/>
        </p:scale>
        <p:origin x="112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08"/>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2.8082606835284542E-2"/>
          <c:y val="3.4303088351579809E-2"/>
          <c:w val="0.96467669143404344"/>
          <c:h val="0.71612815425096843"/>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Pivot_New!$A$2:$A$499</c:f>
              <c:strCache>
                <c:ptCount val="497"/>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strCache>
            </c:strRef>
          </c:cat>
          <c:val>
            <c:numRef>
              <c:f>Pivot_New!$B$2:$B$499</c:f>
              <c:numCache>
                <c:formatCode>General</c:formatCode>
                <c:ptCount val="497"/>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numCache>
            </c:numRef>
          </c:val>
          <c:extLst>
            <c:ext xmlns:c16="http://schemas.microsoft.com/office/drawing/2014/chart" uri="{C3380CC4-5D6E-409C-BE32-E72D297353CC}">
              <c16:uniqueId val="{00000000-3802-4FD2-90D5-7C32F26D2FF2}"/>
            </c:ext>
          </c:extLst>
        </c:ser>
        <c:dLbls>
          <c:showLegendKey val="0"/>
          <c:showVal val="0"/>
          <c:showCatName val="0"/>
          <c:showSerName val="0"/>
          <c:showPercent val="0"/>
          <c:showBubbleSize val="0"/>
        </c:dLbls>
        <c:gapWidth val="0"/>
        <c:axId val="360799760"/>
        <c:axId val="360800152"/>
      </c:barChart>
      <c:catAx>
        <c:axId val="360799760"/>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238639538857842"/>
              <c:y val="0.88823883128720393"/>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60800152"/>
        <c:crosses val="autoZero"/>
        <c:auto val="1"/>
        <c:lblAlgn val="ctr"/>
        <c:lblOffset val="100"/>
        <c:noMultiLvlLbl val="0"/>
      </c:catAx>
      <c:valAx>
        <c:axId val="360800152"/>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4.9379853838220605E-2"/>
              <c:y val="1.4747338785349107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60799760"/>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66"/>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50000"/>
            </a:srgbClr>
          </a:solidFill>
        </c:spPr>
        <c:marker>
          <c:symbol val="none"/>
        </c:marker>
      </c:pivotFmt>
      <c:pivotFmt>
        <c:idx val="14"/>
        <c:spPr>
          <a:solidFill>
            <a:srgbClr val="9BBB59">
              <a:lumMod val="50000"/>
            </a:srgbClr>
          </a:solidFill>
        </c:spPr>
        <c:marker>
          <c:symbol val="none"/>
        </c:marker>
      </c:pivotFmt>
    </c:pivotFmts>
    <c:plotArea>
      <c:layout>
        <c:manualLayout>
          <c:layoutTarget val="inner"/>
          <c:xMode val="edge"/>
          <c:yMode val="edge"/>
          <c:x val="5.2545074418548381E-2"/>
          <c:y val="5.8499977560632827E-2"/>
          <c:w val="0.90923807097809461"/>
          <c:h val="0.68155693597487277"/>
        </c:manualLayout>
      </c:layout>
      <c:barChart>
        <c:barDir val="col"/>
        <c:grouping val="stacked"/>
        <c:varyColors val="0"/>
        <c:ser>
          <c:idx val="0"/>
          <c:order val="0"/>
          <c:tx>
            <c:strRef>
              <c:f>EpicurveMonth!$B$1</c:f>
              <c:strCache>
                <c:ptCount val="1"/>
                <c:pt idx="0">
                  <c:v>Total</c:v>
                </c:pt>
              </c:strCache>
            </c:strRef>
          </c:tx>
          <c:spPr>
            <a:solidFill>
              <a:srgbClr val="9BBB59">
                <a:lumMod val="50000"/>
              </a:srgbClr>
            </a:solidFill>
          </c:spPr>
          <c:invertIfNegative val="0"/>
          <c:cat>
            <c:strRef>
              <c:f>EpicurveMonth!$A$2:$A$57</c:f>
              <c:strCache>
                <c:ptCount val="5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strCache>
            </c:strRef>
          </c:cat>
          <c:val>
            <c:numRef>
              <c:f>EpicurveMonth!$B$2:$B$57</c:f>
              <c:numCache>
                <c:formatCode>General</c:formatCode>
                <c:ptCount val="55"/>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96</c:v>
                </c:pt>
                <c:pt idx="52">
                  <c:v>56</c:v>
                </c:pt>
                <c:pt idx="53">
                  <c:v>22</c:v>
                </c:pt>
                <c:pt idx="54">
                  <c:v>3</c:v>
                </c:pt>
              </c:numCache>
            </c:numRef>
          </c:val>
          <c:extLst>
            <c:ext xmlns:c16="http://schemas.microsoft.com/office/drawing/2014/chart" uri="{C3380CC4-5D6E-409C-BE32-E72D297353CC}">
              <c16:uniqueId val="{00000000-1F43-4BDA-9FDA-4436D2F97183}"/>
            </c:ext>
          </c:extLst>
        </c:ser>
        <c:dLbls>
          <c:showLegendKey val="0"/>
          <c:showVal val="0"/>
          <c:showCatName val="0"/>
          <c:showSerName val="0"/>
          <c:showPercent val="0"/>
          <c:showBubbleSize val="0"/>
        </c:dLbls>
        <c:gapWidth val="0"/>
        <c:overlap val="100"/>
        <c:axId val="420630504"/>
        <c:axId val="420630896"/>
      </c:barChart>
      <c:catAx>
        <c:axId val="420630504"/>
        <c:scaling>
          <c:orientation val="minMax"/>
        </c:scaling>
        <c:delete val="0"/>
        <c:axPos val="b"/>
        <c:title>
          <c:tx>
            <c:rich>
              <a:bodyPr/>
              <a:lstStyle/>
              <a:p>
                <a:pPr>
                  <a:defRPr sz="1200"/>
                </a:pPr>
                <a:r>
                  <a:rPr lang="en-US" sz="1400"/>
                  <a:t>First available month</a:t>
                </a:r>
              </a:p>
            </c:rich>
          </c:tx>
          <c:layout>
            <c:manualLayout>
              <c:xMode val="edge"/>
              <c:yMode val="edge"/>
              <c:x val="0.43102189874060615"/>
              <c:y val="0.91400512004664869"/>
            </c:manualLayout>
          </c:layout>
          <c:overlay val="0"/>
        </c:title>
        <c:numFmt formatCode="General" sourceLinked="0"/>
        <c:majorTickMark val="out"/>
        <c:minorTickMark val="none"/>
        <c:tickLblPos val="low"/>
        <c:txPr>
          <a:bodyPr/>
          <a:lstStyle/>
          <a:p>
            <a:pPr>
              <a:defRPr sz="1400"/>
            </a:pPr>
            <a:endParaRPr lang="en-US"/>
          </a:p>
        </c:txPr>
        <c:crossAx val="420630896"/>
        <c:crosses val="autoZero"/>
        <c:auto val="1"/>
        <c:lblAlgn val="ctr"/>
        <c:lblOffset val="100"/>
        <c:noMultiLvlLbl val="0"/>
      </c:catAx>
      <c:valAx>
        <c:axId val="420630896"/>
        <c:scaling>
          <c:orientation val="minMax"/>
          <c:min val="0"/>
        </c:scaling>
        <c:delete val="0"/>
        <c:axPos val="l"/>
        <c:numFmt formatCode="General" sourceLinked="1"/>
        <c:majorTickMark val="out"/>
        <c:minorTickMark val="none"/>
        <c:tickLblPos val="nextTo"/>
        <c:txPr>
          <a:bodyPr/>
          <a:lstStyle/>
          <a:p>
            <a:pPr>
              <a:defRPr sz="1100"/>
            </a:pPr>
            <a:endParaRPr lang="en-US"/>
          </a:p>
        </c:txPr>
        <c:crossAx val="420630504"/>
        <c:crosses val="autoZero"/>
        <c:crossBetween val="between"/>
      </c:valAx>
    </c:plotArea>
    <c:plotVisOnly val="1"/>
    <c:dispBlanksAs val="gap"/>
    <c:showDLblsOverMax val="0"/>
  </c:chart>
  <c:spPr>
    <a:ln>
      <a:noFill/>
    </a:ln>
  </c:spPr>
  <c:externalData r:id="rId2">
    <c:autoUpdate val="0"/>
  </c:externalData>
  <c:userShapes r:id="rId3"/>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0.35792</cdr:x>
      <cdr:y>0.94899</cdr:y>
    </cdr:from>
    <cdr:to>
      <cdr:x>1</cdr:x>
      <cdr:y>1</cdr:y>
    </cdr:to>
    <cdr:sp macro="" textlink="">
      <cdr:nvSpPr>
        <cdr:cNvPr id="8" name="TextBox 1"/>
        <cdr:cNvSpPr txBox="1"/>
      </cdr:nvSpPr>
      <cdr:spPr>
        <a:xfrm xmlns:a="http://schemas.openxmlformats.org/drawingml/2006/main">
          <a:off x="3053691" y="4685639"/>
          <a:ext cx="5478088" cy="25186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0.60811</cdr:x>
      <cdr:y>0.89973</cdr:y>
    </cdr:from>
    <cdr:to>
      <cdr:x>1</cdr:x>
      <cdr:y>1</cdr:y>
    </cdr:to>
    <cdr:sp macro="" textlink="">
      <cdr:nvSpPr>
        <cdr:cNvPr id="2" name="TextBox 1"/>
        <cdr:cNvSpPr txBox="1"/>
      </cdr:nvSpPr>
      <cdr:spPr>
        <a:xfrm xmlns:a="http://schemas.openxmlformats.org/drawingml/2006/main">
          <a:off x="5679712" y="3780760"/>
          <a:ext cx="3660231" cy="421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*If month of</a:t>
          </a:r>
          <a:r>
            <a:rPr lang="en-GB" sz="1000" baseline="0" dirty="0"/>
            <a:t> </a:t>
          </a:r>
          <a:r>
            <a:rPr lang="en-GB" sz="1000" dirty="0"/>
            <a:t>onset is not available month of reporting has been used</a:t>
          </a:r>
        </a:p>
      </cdr:txBody>
    </cdr:sp>
  </cdr:relSizeAnchor>
  <cdr:relSizeAnchor xmlns:cdr="http://schemas.openxmlformats.org/drawingml/2006/chartDrawing">
    <cdr:from>
      <cdr:x>0.92979</cdr:x>
      <cdr:y>0.73126</cdr:y>
    </cdr:from>
    <cdr:to>
      <cdr:x>0.95413</cdr:x>
      <cdr:y>0.75244</cdr:y>
    </cdr:to>
    <cdr:sp macro="" textlink="">
      <cdr:nvSpPr>
        <cdr:cNvPr id="3" name="TextBox 2"/>
        <cdr:cNvSpPr txBox="1"/>
      </cdr:nvSpPr>
      <cdr:spPr>
        <a:xfrm xmlns:a="http://schemas.openxmlformats.org/drawingml/2006/main">
          <a:off x="12350961" y="5696743"/>
          <a:ext cx="323295" cy="1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44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 id="214748373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31,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2017-30, </a:t>
            </a:r>
            <a:r>
              <a:rPr lang="en-GB" sz="1200" b="1" dirty="0">
                <a:solidFill>
                  <a:schemeClr val="tx1">
                    <a:lumMod val="85000"/>
                    <a:lumOff val="15000"/>
                  </a:schemeClr>
                </a:solidFill>
                <a:latin typeface="Tahoma" pitchFamily="34" charset="0"/>
              </a:rPr>
              <a:t>Romania</a:t>
            </a:r>
          </a:p>
        </p:txBody>
      </p:sp>
      <p:graphicFrame>
        <p:nvGraphicFramePr>
          <p:cNvPr id="6" name="Chart 5"/>
          <p:cNvGraphicFramePr>
            <a:graphicFrameLocks/>
          </p:cNvGraphicFramePr>
          <p:nvPr>
            <p:extLst>
              <p:ext uri="{D42A27DB-BD31-4B8C-83A1-F6EECF244321}">
                <p14:modId xmlns:p14="http://schemas.microsoft.com/office/powerpoint/2010/main" val="4050286000"/>
              </p:ext>
            </p:extLst>
          </p:nvPr>
        </p:nvGraphicFramePr>
        <p:xfrm>
          <a:off x="207818" y="1321983"/>
          <a:ext cx="8753302" cy="4937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326"/>
            <a:ext cx="9144000" cy="6457347"/>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16886628"/>
              </p:ext>
            </p:extLst>
          </p:nvPr>
        </p:nvGraphicFramePr>
        <p:xfrm>
          <a:off x="0" y="1610866"/>
          <a:ext cx="9339943" cy="45678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09006" y="537947"/>
            <a:ext cx="8294914" cy="258532"/>
          </a:xfrm>
          <a:prstGeom prst="rect">
            <a:avLst/>
          </a:prstGeom>
        </p:spPr>
        <p:txBody>
          <a:bodyPr wrap="square">
            <a:spAutoFit/>
          </a:bodyPr>
          <a:lstStyle/>
          <a:p>
            <a:r>
              <a:rPr lang="en-GB" altLang="en-US" sz="1200" b="1" dirty="0">
                <a:solidFill>
                  <a:srgbClr val="262626"/>
                </a:solidFill>
              </a:rPr>
              <a:t>Distribution of confirmed cases of A(H7N9) by first available month, February 2013 to 31 July 2017</a:t>
            </a:r>
          </a:p>
        </p:txBody>
      </p:sp>
    </p:spTree>
    <p:extLst>
      <p:ext uri="{BB962C8B-B14F-4D97-AF65-F5344CB8AC3E}">
        <p14:creationId xmlns:p14="http://schemas.microsoft.com/office/powerpoint/2010/main" val="100083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146" y="956062"/>
            <a:ext cx="6554425" cy="5650366"/>
          </a:xfrm>
          <a:prstGeom prst="rect">
            <a:avLst/>
          </a:prstGeom>
        </p:spPr>
      </p:pic>
      <p:sp>
        <p:nvSpPr>
          <p:cNvPr id="3" name="Rectangle 2"/>
          <p:cNvSpPr/>
          <p:nvPr/>
        </p:nvSpPr>
        <p:spPr>
          <a:xfrm>
            <a:off x="862148" y="237033"/>
            <a:ext cx="6322423" cy="480131"/>
          </a:xfrm>
          <a:prstGeom prst="rect">
            <a:avLst/>
          </a:prstGeom>
        </p:spPr>
        <p:txBody>
          <a:bodyPr wrap="square">
            <a:spAutoFit/>
          </a:bodyPr>
          <a:lstStyle/>
          <a:p>
            <a:r>
              <a:rPr lang="en-GB" altLang="en-US" sz="1200" b="1" dirty="0">
                <a:solidFill>
                  <a:srgbClr val="262626"/>
                </a:solidFill>
              </a:rPr>
              <a:t>Distribution of confirmed cases of A(H7N9) by five periods (weeks 7-2013 to 31-2017</a:t>
            </a:r>
            <a:r>
              <a:rPr lang="en-GB" altLang="en-US" sz="1600" b="1" dirty="0">
                <a:solidFill>
                  <a:srgbClr val="262626"/>
                </a:solidFill>
              </a:rPr>
              <a:t>)</a:t>
            </a:r>
          </a:p>
        </p:txBody>
      </p:sp>
    </p:spTree>
    <p:extLst>
      <p:ext uri="{BB962C8B-B14F-4D97-AF65-F5344CB8AC3E}">
        <p14:creationId xmlns:p14="http://schemas.microsoft.com/office/powerpoint/2010/main" val="74434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89" y="205946"/>
            <a:ext cx="8621619" cy="424732"/>
          </a:xfrm>
          <a:prstGeom prst="rect">
            <a:avLst/>
          </a:prstGeom>
        </p:spPr>
        <p:txBody>
          <a:bodyPr wrap="square">
            <a:spAutoFit/>
          </a:bodyPr>
          <a:lstStyle/>
          <a:p>
            <a:r>
              <a:rPr lang="en-GB" sz="1200" b="1" dirty="0">
                <a:solidFill>
                  <a:schemeClr val="tx1">
                    <a:lumMod val="85000"/>
                    <a:lumOff val="15000"/>
                  </a:schemeClr>
                </a:solidFill>
              </a:rPr>
              <a:t>Distribution of travel-associated Legionnaires' disease cases with history of stay in </a:t>
            </a:r>
            <a:r>
              <a:rPr lang="en-GB" sz="1200" b="1" dirty="0" smtClean="0">
                <a:solidFill>
                  <a:schemeClr val="tx1">
                    <a:lumMod val="85000"/>
                    <a:lumOff val="15000"/>
                  </a:schemeClr>
                </a:solidFill>
              </a:rPr>
              <a:t>Dubai</a:t>
            </a:r>
            <a:r>
              <a:rPr lang="en-GB" sz="1200" b="1" dirty="0">
                <a:solidFill>
                  <a:schemeClr val="tx1">
                    <a:lumMod val="85000"/>
                    <a:lumOff val="15000"/>
                  </a:schemeClr>
                </a:solidFill>
              </a:rPr>
              <a:t>, United Arab Emirates, by week of onset 37-2016 and </a:t>
            </a:r>
            <a:r>
              <a:rPr lang="en-GB" sz="1200" b="1" dirty="0" smtClean="0">
                <a:solidFill>
                  <a:schemeClr val="tx1">
                    <a:lumMod val="85000"/>
                    <a:lumOff val="15000"/>
                  </a:schemeClr>
                </a:solidFill>
              </a:rPr>
              <a:t>29-2017, EU/EFTA </a:t>
            </a:r>
            <a:r>
              <a:rPr lang="en-GB" sz="1200" b="1" dirty="0">
                <a:solidFill>
                  <a:schemeClr val="tx1">
                    <a:lumMod val="85000"/>
                    <a:lumOff val="15000"/>
                  </a:schemeClr>
                </a:solidFill>
              </a:rPr>
              <a:t>Member States </a:t>
            </a:r>
          </a:p>
        </p:txBody>
      </p:sp>
      <p:pic>
        <p:nvPicPr>
          <p:cNvPr id="2" name="Picture 1"/>
          <p:cNvPicPr>
            <a:picLocks noChangeAspect="1"/>
          </p:cNvPicPr>
          <p:nvPr/>
        </p:nvPicPr>
        <p:blipFill>
          <a:blip r:embed="rId2"/>
          <a:stretch>
            <a:fillRect/>
          </a:stretch>
        </p:blipFill>
        <p:spPr>
          <a:xfrm>
            <a:off x="343184" y="1857608"/>
            <a:ext cx="8388924" cy="3587603"/>
          </a:xfrm>
          <a:prstGeom prst="rect">
            <a:avLst/>
          </a:prstGeom>
        </p:spPr>
      </p:pic>
    </p:spTree>
    <p:extLst>
      <p:ext uri="{BB962C8B-B14F-4D97-AF65-F5344CB8AC3E}">
        <p14:creationId xmlns:p14="http://schemas.microsoft.com/office/powerpoint/2010/main" val="4344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661" y="346930"/>
            <a:ext cx="7561040" cy="424732"/>
          </a:xfrm>
          <a:prstGeom prst="rect">
            <a:avLst/>
          </a:prstGeom>
        </p:spPr>
        <p:txBody>
          <a:bodyPr wrap="square">
            <a:spAutoFit/>
          </a:bodyPr>
          <a:lstStyle/>
          <a:p>
            <a:r>
              <a:rPr lang="en-GB" sz="1200" b="1" dirty="0">
                <a:solidFill>
                  <a:schemeClr val="tx1">
                    <a:lumMod val="85000"/>
                    <a:lumOff val="15000"/>
                  </a:schemeClr>
                </a:solidFill>
              </a:rPr>
              <a:t>Distribution of confirmed cases of MERS-</a:t>
            </a:r>
            <a:r>
              <a:rPr lang="en-GB" sz="1200" b="1" dirty="0" err="1">
                <a:solidFill>
                  <a:schemeClr val="tx1">
                    <a:lumMod val="85000"/>
                    <a:lumOff val="15000"/>
                  </a:schemeClr>
                </a:solidFill>
              </a:rPr>
              <a:t>CoV</a:t>
            </a:r>
            <a:r>
              <a:rPr lang="en-GB" sz="1200" b="1" dirty="0">
                <a:solidFill>
                  <a:schemeClr val="tx1">
                    <a:lumMod val="85000"/>
                    <a:lumOff val="15000"/>
                  </a:schemeClr>
                </a:solidFill>
              </a:rPr>
              <a:t> by place of infection and month of onset, March 2012 –  31 July 2017</a:t>
            </a:r>
          </a:p>
        </p:txBody>
      </p:sp>
      <p:pic>
        <p:nvPicPr>
          <p:cNvPr id="2" name="Picture 1"/>
          <p:cNvPicPr>
            <a:picLocks noChangeAspect="1"/>
          </p:cNvPicPr>
          <p:nvPr/>
        </p:nvPicPr>
        <p:blipFill>
          <a:blip r:embed="rId2"/>
          <a:stretch>
            <a:fillRect/>
          </a:stretch>
        </p:blipFill>
        <p:spPr>
          <a:xfrm>
            <a:off x="279175" y="1197621"/>
            <a:ext cx="8464749" cy="4948171"/>
          </a:xfrm>
          <a:prstGeom prst="rect">
            <a:avLst/>
          </a:prstGeom>
        </p:spPr>
      </p:pic>
    </p:spTree>
    <p:extLst>
      <p:ext uri="{BB962C8B-B14F-4D97-AF65-F5344CB8AC3E}">
        <p14:creationId xmlns:p14="http://schemas.microsoft.com/office/powerpoint/2010/main" val="220248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178" y="152721"/>
            <a:ext cx="7561040" cy="424732"/>
          </a:xfrm>
          <a:prstGeom prst="rect">
            <a:avLst/>
          </a:prstGeom>
        </p:spPr>
        <p:txBody>
          <a:bodyPr wrap="square">
            <a:spAutoFit/>
          </a:bodyPr>
          <a:lstStyle/>
          <a:p>
            <a:r>
              <a:rPr lang="en-GB" sz="1200" b="1" dirty="0">
                <a:solidFill>
                  <a:schemeClr val="tx1">
                    <a:lumMod val="85000"/>
                    <a:lumOff val="15000"/>
                  </a:schemeClr>
                </a:solidFill>
              </a:rPr>
              <a:t>Distribution of confirmed cases of MERS-</a:t>
            </a:r>
            <a:r>
              <a:rPr lang="en-GB" sz="1200" b="1" dirty="0" err="1">
                <a:solidFill>
                  <a:schemeClr val="tx1">
                    <a:lumMod val="85000"/>
                    <a:lumOff val="15000"/>
                  </a:schemeClr>
                </a:solidFill>
              </a:rPr>
              <a:t>CoV</a:t>
            </a:r>
            <a:r>
              <a:rPr lang="en-GB" sz="1200" b="1" dirty="0">
                <a:solidFill>
                  <a:schemeClr val="tx1">
                    <a:lumMod val="85000"/>
                    <a:lumOff val="15000"/>
                  </a:schemeClr>
                </a:solidFill>
              </a:rPr>
              <a:t> by </a:t>
            </a:r>
            <a:r>
              <a:rPr lang="en-GB" sz="1200" b="1" dirty="0" smtClean="0">
                <a:solidFill>
                  <a:schemeClr val="tx1">
                    <a:lumMod val="85000"/>
                    <a:lumOff val="15000"/>
                  </a:schemeClr>
                </a:solidFill>
              </a:rPr>
              <a:t>probable place </a:t>
            </a:r>
            <a:r>
              <a:rPr lang="en-GB" sz="1200" b="1" dirty="0">
                <a:solidFill>
                  <a:schemeClr val="tx1">
                    <a:lumMod val="85000"/>
                    <a:lumOff val="15000"/>
                  </a:schemeClr>
                </a:solidFill>
              </a:rPr>
              <a:t>of infection and </a:t>
            </a:r>
            <a:r>
              <a:rPr lang="en-GB" sz="1200" b="1" dirty="0" smtClean="0">
                <a:solidFill>
                  <a:schemeClr val="tx1">
                    <a:lumMod val="85000"/>
                    <a:lumOff val="15000"/>
                  </a:schemeClr>
                </a:solidFill>
              </a:rPr>
              <a:t>place of reporting, </a:t>
            </a:r>
            <a:r>
              <a:rPr lang="en-GB" sz="1200" b="1" dirty="0">
                <a:solidFill>
                  <a:schemeClr val="tx1">
                    <a:lumMod val="85000"/>
                    <a:lumOff val="15000"/>
                  </a:schemeClr>
                </a:solidFill>
              </a:rPr>
              <a:t>March 2012 –  4</a:t>
            </a:r>
            <a:r>
              <a:rPr lang="en-GB" sz="1200" b="1" dirty="0" smtClean="0">
                <a:solidFill>
                  <a:schemeClr val="tx1">
                    <a:lumMod val="85000"/>
                    <a:lumOff val="15000"/>
                  </a:schemeClr>
                </a:solidFill>
              </a:rPr>
              <a:t> August </a:t>
            </a:r>
            <a:r>
              <a:rPr lang="en-GB" sz="1200" b="1" dirty="0">
                <a:solidFill>
                  <a:schemeClr val="tx1">
                    <a:lumMod val="85000"/>
                    <a:lumOff val="15000"/>
                  </a:schemeClr>
                </a:solidFill>
              </a:rPr>
              <a:t>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3481"/>
            <a:ext cx="9144000" cy="5794242"/>
          </a:xfrm>
          <a:prstGeom prst="rect">
            <a:avLst/>
          </a:prstGeom>
        </p:spPr>
      </p:pic>
    </p:spTree>
    <p:extLst>
      <p:ext uri="{BB962C8B-B14F-4D97-AF65-F5344CB8AC3E}">
        <p14:creationId xmlns:p14="http://schemas.microsoft.com/office/powerpoint/2010/main" val="201432728"/>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d23a570b-d7a9-49ca-a34c-8afb8206b4bf"/>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purl.org/dc/terms/"/>
    <ds:schemaRef ds:uri="376727eb-354b-45e4-998d-f84ea079474e"/>
    <ds:schemaRef ds:uri="http://purl.org/dc/dcmitype/"/>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14475</TotalTime>
  <Words>183</Words>
  <Application>Microsoft Office PowerPoint</Application>
  <PresentationFormat>On-screen Show (4:3)</PresentationFormat>
  <Paragraphs>15</Paragraphs>
  <Slides>8</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Estelle Mollaret</cp:lastModifiedBy>
  <cp:revision>924</cp:revision>
  <cp:lastPrinted>2017-03-24T07:50:18Z</cp:lastPrinted>
  <dcterms:created xsi:type="dcterms:W3CDTF">2015-11-05T13:02:54Z</dcterms:created>
  <dcterms:modified xsi:type="dcterms:W3CDTF">2017-08-04T11:14:06Z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