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8"/>
  </p:notesMasterIdLst>
  <p:handoutMasterIdLst>
    <p:handoutMasterId r:id="rId19"/>
  </p:handoutMasterIdLst>
  <p:sldIdLst>
    <p:sldId id="256" r:id="rId13"/>
    <p:sldId id="384" r:id="rId14"/>
    <p:sldId id="390" r:id="rId15"/>
    <p:sldId id="334" r:id="rId16"/>
    <p:sldId id="341" r:id="rId17"/>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251" autoAdjust="0"/>
  </p:normalViewPr>
  <p:slideViewPr>
    <p:cSldViewPr snapToGrid="0">
      <p:cViewPr varScale="1">
        <p:scale>
          <a:sx n="113" d="100"/>
          <a:sy n="113"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07"/>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3.5838414885303059E-2"/>
          <c:y val="4.7504012844480692E-2"/>
          <c:w val="0.96467669143404344"/>
          <c:h val="0.70748600390802496"/>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Pivot_New!$A$2:$A$497</c:f>
              <c:strCache>
                <c:ptCount val="495"/>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strCache>
            </c:strRef>
          </c:cat>
          <c:val>
            <c:numRef>
              <c:f>Pivot_New!$B$2:$B$497</c:f>
              <c:numCache>
                <c:formatCode>General</c:formatCode>
                <c:ptCount val="495"/>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numCache>
            </c:numRef>
          </c:val>
          <c:extLst xmlns:c16r2="http://schemas.microsoft.com/office/drawing/2015/06/chart">
            <c:ext xmlns:c16="http://schemas.microsoft.com/office/drawing/2014/chart" uri="{C3380CC4-5D6E-409C-BE32-E72D297353CC}">
              <c16:uniqueId val="{00000000-F80A-4A95-8174-C57EC820A766}"/>
            </c:ext>
          </c:extLst>
        </c:ser>
        <c:dLbls>
          <c:showLegendKey val="0"/>
          <c:showVal val="0"/>
          <c:showCatName val="0"/>
          <c:showSerName val="0"/>
          <c:showPercent val="0"/>
          <c:showBubbleSize val="0"/>
        </c:dLbls>
        <c:gapWidth val="0"/>
        <c:axId val="601844984"/>
        <c:axId val="601845376"/>
      </c:barChart>
      <c:catAx>
        <c:axId val="60184498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527374083242053"/>
              <c:y val="0.8754956899329529"/>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01845376"/>
        <c:crosses val="autoZero"/>
        <c:auto val="1"/>
        <c:lblAlgn val="ctr"/>
        <c:lblOffset val="100"/>
        <c:noMultiLvlLbl val="0"/>
      </c:catAx>
      <c:valAx>
        <c:axId val="601845376"/>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3.4494283278729769E-2"/>
              <c:y val="1.2175223380096354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01844984"/>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55"/>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spPr>
          <a:solidFill>
            <a:srgbClr val="9BBB59">
              <a:lumMod val="50000"/>
            </a:srgbClr>
          </a:solidFill>
        </c:spPr>
        <c:marker>
          <c:symbol val="none"/>
        </c:marker>
      </c:pivotFmt>
      <c:pivotFmt>
        <c:idx val="14"/>
        <c:spPr>
          <a:solidFill>
            <a:srgbClr val="9BBB59">
              <a:lumMod val="50000"/>
            </a:srgbClr>
          </a:solidFill>
        </c:spPr>
        <c:marker>
          <c:symbol val="none"/>
        </c:marker>
      </c:pivotFmt>
    </c:pivotFmts>
    <c:plotArea>
      <c:layout>
        <c:manualLayout>
          <c:layoutTarget val="inner"/>
          <c:xMode val="edge"/>
          <c:yMode val="edge"/>
          <c:x val="4.0919135966227919E-2"/>
          <c:y val="8.3522582605159018E-2"/>
          <c:w val="0.90923807097809461"/>
          <c:h val="0.68155693597487277"/>
        </c:manualLayout>
      </c:layout>
      <c:barChart>
        <c:barDir val="col"/>
        <c:grouping val="stacked"/>
        <c:varyColors val="0"/>
        <c:ser>
          <c:idx val="0"/>
          <c:order val="0"/>
          <c:tx>
            <c:strRef>
              <c:f>EpicurveMonth!$B$1</c:f>
              <c:strCache>
                <c:ptCount val="1"/>
                <c:pt idx="0">
                  <c:v>Total</c:v>
                </c:pt>
              </c:strCache>
            </c:strRef>
          </c:tx>
          <c:spPr>
            <a:solidFill>
              <a:srgbClr val="9BBB59">
                <a:lumMod val="50000"/>
              </a:srgbClr>
            </a:solidFill>
          </c:spPr>
          <c:invertIfNegative val="0"/>
          <c:cat>
            <c:strRef>
              <c:f>EpicurveMonth!$A$2:$A$57</c:f>
              <c:strCache>
                <c:ptCount val="5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strCache>
            </c:strRef>
          </c:cat>
          <c:val>
            <c:numRef>
              <c:f>EpicurveMonth!$B$2:$B$57</c:f>
              <c:numCache>
                <c:formatCode>General</c:formatCode>
                <c:ptCount val="55"/>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96</c:v>
                </c:pt>
                <c:pt idx="52">
                  <c:v>56</c:v>
                </c:pt>
                <c:pt idx="53">
                  <c:v>22</c:v>
                </c:pt>
                <c:pt idx="54">
                  <c:v>2</c:v>
                </c:pt>
              </c:numCache>
            </c:numRef>
          </c:val>
          <c:extLst xmlns:c16r2="http://schemas.microsoft.com/office/drawing/2015/06/chart">
            <c:ext xmlns:c16="http://schemas.microsoft.com/office/drawing/2014/chart" uri="{C3380CC4-5D6E-409C-BE32-E72D297353CC}">
              <c16:uniqueId val="{00000000-42D9-4A25-BF2D-1E06C2A1920F}"/>
            </c:ext>
          </c:extLst>
        </c:ser>
        <c:dLbls>
          <c:showLegendKey val="0"/>
          <c:showVal val="0"/>
          <c:showCatName val="0"/>
          <c:showSerName val="0"/>
          <c:showPercent val="0"/>
          <c:showBubbleSize val="0"/>
        </c:dLbls>
        <c:gapWidth val="0"/>
        <c:overlap val="100"/>
        <c:axId val="602362992"/>
        <c:axId val="602510712"/>
      </c:barChart>
      <c:catAx>
        <c:axId val="602362992"/>
        <c:scaling>
          <c:orientation val="minMax"/>
        </c:scaling>
        <c:delete val="0"/>
        <c:axPos val="b"/>
        <c:title>
          <c:tx>
            <c:rich>
              <a:bodyPr/>
              <a:lstStyle/>
              <a:p>
                <a:pPr>
                  <a:defRPr sz="1200"/>
                </a:pPr>
                <a:r>
                  <a:rPr lang="en-US" sz="1400"/>
                  <a:t>First available month</a:t>
                </a:r>
              </a:p>
            </c:rich>
          </c:tx>
          <c:layout>
            <c:manualLayout>
              <c:xMode val="edge"/>
              <c:yMode val="edge"/>
              <c:x val="0.43102189874060615"/>
              <c:y val="0.91400512004664869"/>
            </c:manualLayout>
          </c:layout>
          <c:overlay val="0"/>
        </c:title>
        <c:numFmt formatCode="General" sourceLinked="0"/>
        <c:majorTickMark val="out"/>
        <c:minorTickMark val="none"/>
        <c:tickLblPos val="low"/>
        <c:txPr>
          <a:bodyPr/>
          <a:lstStyle/>
          <a:p>
            <a:pPr>
              <a:defRPr sz="1400"/>
            </a:pPr>
            <a:endParaRPr lang="en-US"/>
          </a:p>
        </c:txPr>
        <c:crossAx val="602510712"/>
        <c:crosses val="autoZero"/>
        <c:auto val="1"/>
        <c:lblAlgn val="ctr"/>
        <c:lblOffset val="100"/>
        <c:noMultiLvlLbl val="0"/>
      </c:catAx>
      <c:valAx>
        <c:axId val="602510712"/>
        <c:scaling>
          <c:orientation val="minMax"/>
          <c:min val="0"/>
        </c:scaling>
        <c:delete val="0"/>
        <c:axPos val="l"/>
        <c:numFmt formatCode="General" sourceLinked="1"/>
        <c:majorTickMark val="out"/>
        <c:minorTickMark val="none"/>
        <c:tickLblPos val="nextTo"/>
        <c:txPr>
          <a:bodyPr/>
          <a:lstStyle/>
          <a:p>
            <a:pPr>
              <a:defRPr sz="1100"/>
            </a:pPr>
            <a:endParaRPr lang="en-US"/>
          </a:p>
        </c:txPr>
        <c:crossAx val="602362992"/>
        <c:crosses val="autoZero"/>
        <c:crossBetween val="between"/>
      </c:valAx>
    </c:plotArea>
    <c:plotVisOnly val="1"/>
    <c:dispBlanksAs val="gap"/>
    <c:showDLblsOverMax val="0"/>
  </c:chart>
  <c:spPr>
    <a:ln>
      <a:noFill/>
    </a:ln>
  </c:spPr>
  <c:externalData r:id="rId2">
    <c:autoUpdate val="0"/>
  </c:externalData>
  <c:userShapes r:id="rId3"/>
  <c:extLst xmlns:c16r2="http://schemas.microsoft.com/office/drawing/2015/06/char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0.27288</cdr:x>
      <cdr:y>0.94899</cdr:y>
    </cdr:from>
    <cdr:to>
      <cdr:x>1</cdr:x>
      <cdr:y>1</cdr:y>
    </cdr:to>
    <cdr:sp macro="" textlink="">
      <cdr:nvSpPr>
        <cdr:cNvPr id="8" name="TextBox 1"/>
        <cdr:cNvSpPr txBox="1"/>
      </cdr:nvSpPr>
      <cdr:spPr>
        <a:xfrm xmlns:a="http://schemas.openxmlformats.org/drawingml/2006/main">
          <a:off x="2372849" y="5080321"/>
          <a:ext cx="6322876" cy="27307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0.60811</cdr:x>
      <cdr:y>0.89973</cdr:y>
    </cdr:from>
    <cdr:to>
      <cdr:x>1</cdr:x>
      <cdr:y>1</cdr:y>
    </cdr:to>
    <cdr:sp macro="" textlink="">
      <cdr:nvSpPr>
        <cdr:cNvPr id="2" name="TextBox 1"/>
        <cdr:cNvSpPr txBox="1"/>
      </cdr:nvSpPr>
      <cdr:spPr>
        <a:xfrm xmlns:a="http://schemas.openxmlformats.org/drawingml/2006/main">
          <a:off x="5366164" y="5061331"/>
          <a:ext cx="3458167" cy="564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dirty="0"/>
            <a:t>*If month of</a:t>
          </a:r>
          <a:r>
            <a:rPr lang="en-GB" sz="900" baseline="0" dirty="0"/>
            <a:t> </a:t>
          </a:r>
          <a:r>
            <a:rPr lang="en-GB" sz="900" dirty="0"/>
            <a:t>onset is not available month of reporting has been </a:t>
          </a:r>
          <a:r>
            <a:rPr lang="en-GB" sz="900" dirty="0" smtClean="0"/>
            <a:t>used</a:t>
          </a:r>
          <a:endParaRPr lang="en-GB" sz="900" dirty="0"/>
        </a:p>
      </cdr:txBody>
    </cdr:sp>
  </cdr:relSizeAnchor>
  <cdr:relSizeAnchor xmlns:cdr="http://schemas.openxmlformats.org/drawingml/2006/chartDrawing">
    <cdr:from>
      <cdr:x>0.92595</cdr:x>
      <cdr:y>0.72198</cdr:y>
    </cdr:from>
    <cdr:to>
      <cdr:x>0.97152</cdr:x>
      <cdr:y>0.78594</cdr:y>
    </cdr:to>
    <cdr:sp macro="" textlink="">
      <cdr:nvSpPr>
        <cdr:cNvPr id="3" name="TextBox 2"/>
        <cdr:cNvSpPr txBox="1"/>
      </cdr:nvSpPr>
      <cdr:spPr>
        <a:xfrm xmlns:a="http://schemas.openxmlformats.org/drawingml/2006/main">
          <a:off x="8170930" y="3628340"/>
          <a:ext cx="402066" cy="321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4</a:t>
            </a:fld>
            <a:endParaRPr lang="en-GB"/>
          </a:p>
        </p:txBody>
      </p:sp>
    </p:spTree>
    <p:extLst>
      <p:ext uri="{BB962C8B-B14F-4D97-AF65-F5344CB8AC3E}">
        <p14:creationId xmlns:p14="http://schemas.microsoft.com/office/powerpoint/2010/main" val="283540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5</a:t>
            </a:fld>
            <a:endParaRPr lang="en-GB"/>
          </a:p>
        </p:txBody>
      </p:sp>
    </p:spTree>
    <p:extLst>
      <p:ext uri="{BB962C8B-B14F-4D97-AF65-F5344CB8AC3E}">
        <p14:creationId xmlns:p14="http://schemas.microsoft.com/office/powerpoint/2010/main" val="123143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29.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29.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29.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29,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79845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2017-28, </a:t>
            </a:r>
            <a:r>
              <a:rPr lang="en-GB" sz="1200" b="1" dirty="0">
                <a:solidFill>
                  <a:schemeClr val="tx1">
                    <a:lumMod val="85000"/>
                    <a:lumOff val="15000"/>
                  </a:schemeClr>
                </a:solidFill>
                <a:latin typeface="Tahoma" pitchFamily="34" charset="0"/>
              </a:rPr>
              <a:t>Romania</a:t>
            </a:r>
          </a:p>
        </p:txBody>
      </p:sp>
      <p:graphicFrame>
        <p:nvGraphicFramePr>
          <p:cNvPr id="6" name="Chart 5"/>
          <p:cNvGraphicFramePr>
            <a:graphicFrameLocks/>
          </p:cNvGraphicFramePr>
          <p:nvPr>
            <p:extLst>
              <p:ext uri="{D42A27DB-BD31-4B8C-83A1-F6EECF244321}">
                <p14:modId xmlns:p14="http://schemas.microsoft.com/office/powerpoint/2010/main" val="57968397"/>
              </p:ext>
            </p:extLst>
          </p:nvPr>
        </p:nvGraphicFramePr>
        <p:xfrm>
          <a:off x="196584" y="1064029"/>
          <a:ext cx="8695725" cy="5353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302" y="822961"/>
            <a:ext cx="8086904" cy="5710844"/>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670" y="343674"/>
            <a:ext cx="7943798" cy="258532"/>
          </a:xfrm>
          <a:prstGeom prst="rect">
            <a:avLst/>
          </a:prstGeom>
        </p:spPr>
        <p:txBody>
          <a:bodyPr wrap="square">
            <a:spAutoFit/>
          </a:bodyPr>
          <a:lstStyle/>
          <a:p>
            <a:pPr algn="ct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month of reporting, February 2013 </a:t>
            </a:r>
            <a:r>
              <a:rPr lang="en-GB" sz="1200" b="1" dirty="0">
                <a:solidFill>
                  <a:schemeClr val="tx1">
                    <a:lumMod val="85000"/>
                    <a:lumOff val="15000"/>
                  </a:schemeClr>
                </a:solidFill>
              </a:rPr>
              <a:t>to </a:t>
            </a:r>
            <a:r>
              <a:rPr lang="en-GB" sz="1200" b="1" dirty="0" smtClean="0">
                <a:solidFill>
                  <a:schemeClr val="tx1">
                    <a:lumMod val="85000"/>
                    <a:lumOff val="15000"/>
                  </a:schemeClr>
                </a:solidFill>
              </a:rPr>
              <a:t>19 July 2017**</a:t>
            </a:r>
            <a:endParaRPr lang="en-GB" sz="1200" b="1" dirty="0">
              <a:solidFill>
                <a:schemeClr val="tx1">
                  <a:lumMod val="85000"/>
                  <a:lumOff val="15000"/>
                </a:schemeClr>
              </a:solidFill>
            </a:endParaRPr>
          </a:p>
        </p:txBody>
      </p:sp>
      <p:sp>
        <p:nvSpPr>
          <p:cNvPr id="6" name="TextBox 5"/>
          <p:cNvSpPr txBox="1"/>
          <p:nvPr/>
        </p:nvSpPr>
        <p:spPr>
          <a:xfrm>
            <a:off x="5686424" y="6065642"/>
            <a:ext cx="3457576" cy="189283"/>
          </a:xfrm>
          <a:prstGeom prst="rect">
            <a:avLst/>
          </a:prstGeom>
          <a:noFill/>
        </p:spPr>
        <p:txBody>
          <a:bodyPr wrap="square" rtlCol="0">
            <a:spAutoFit/>
          </a:bodyPr>
          <a:lstStyle/>
          <a:p>
            <a:r>
              <a:rPr lang="en-GB" sz="700" dirty="0" smtClean="0"/>
              <a:t>** Data for July 2017 is incomplete</a:t>
            </a:r>
            <a:endParaRPr lang="en-GB" sz="700" dirty="0"/>
          </a:p>
        </p:txBody>
      </p:sp>
      <p:graphicFrame>
        <p:nvGraphicFramePr>
          <p:cNvPr id="5" name="Chart 4"/>
          <p:cNvGraphicFramePr>
            <a:graphicFrameLocks/>
          </p:cNvGraphicFramePr>
          <p:nvPr>
            <p:extLst>
              <p:ext uri="{D42A27DB-BD31-4B8C-83A1-F6EECF244321}">
                <p14:modId xmlns:p14="http://schemas.microsoft.com/office/powerpoint/2010/main" val="848779415"/>
              </p:ext>
            </p:extLst>
          </p:nvPr>
        </p:nvGraphicFramePr>
        <p:xfrm>
          <a:off x="148801" y="1192378"/>
          <a:ext cx="8824331" cy="5062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72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7933267" cy="258532"/>
          </a:xfrm>
          <a:prstGeom prst="rect">
            <a:avLst/>
          </a:prstGeom>
        </p:spPr>
        <p:txBody>
          <a:bodyPr wrap="square">
            <a:spAutoFit/>
          </a:bodyPr>
          <a:lstStyle/>
          <a:p>
            <a:pPr algn="ct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five waves, </a:t>
            </a:r>
            <a:r>
              <a:rPr lang="en-GB" sz="1200" b="1" dirty="0">
                <a:solidFill>
                  <a:schemeClr val="tx1">
                    <a:lumMod val="85000"/>
                    <a:lumOff val="15000"/>
                  </a:schemeClr>
                </a:solidFill>
              </a:rPr>
              <a:t>February 2013 to </a:t>
            </a:r>
            <a:r>
              <a:rPr lang="en-GB" sz="1200" b="1" dirty="0" smtClean="0">
                <a:solidFill>
                  <a:schemeClr val="tx1">
                    <a:lumMod val="85000"/>
                    <a:lumOff val="15000"/>
                  </a:schemeClr>
                </a:solidFill>
              </a:rPr>
              <a:t>19 July 2017</a:t>
            </a:r>
            <a:endParaRPr lang="en-GB" sz="1200" b="1" dirty="0">
              <a:solidFill>
                <a:schemeClr val="tx1">
                  <a:lumMod val="85000"/>
                  <a:lumOff val="1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946" y="885005"/>
            <a:ext cx="6273461" cy="5409723"/>
          </a:xfrm>
          <a:prstGeom prst="rect">
            <a:avLst/>
          </a:prstGeom>
        </p:spPr>
      </p:pic>
    </p:spTree>
    <p:extLst>
      <p:ext uri="{BB962C8B-B14F-4D97-AF65-F5344CB8AC3E}">
        <p14:creationId xmlns:p14="http://schemas.microsoft.com/office/powerpoint/2010/main" val="280071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6" ma:contentTypeDescription="Epidemic Intelligence and Emergency Operations Content Type" ma:contentTypeScope="" ma:versionID="6df7d29b06fd1dbe2f35590d0d2cddf1">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391eb15eddbfe523a311e28955fe8aa3"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4940F62F-32CD-4B84-86B9-5717A3293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3a570b-d7a9-49ca-a34c-8afb8206b4bf"/>
    <ds:schemaRef ds:uri="http://schemas.microsoft.com/sharepoint/v3"/>
    <ds:schemaRef ds:uri="376727eb-354b-45e4-998d-f84ea079474e"/>
    <ds:schemaRef ds:uri="http://www.w3.org/XML/1998/namespace"/>
    <ds:schemaRef ds:uri="http://purl.org/dc/dcmitype/"/>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14419</TotalTime>
  <Words>123</Words>
  <Application>Microsoft Office PowerPoint</Application>
  <PresentationFormat>On-screen Show (4:3)</PresentationFormat>
  <Paragraphs>16</Paragraphs>
  <Slides>5</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vt:i4>
      </vt:variant>
    </vt:vector>
  </HeadingPairs>
  <TitlesOfParts>
    <vt:vector size="17"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Clare Blyth</cp:lastModifiedBy>
  <cp:revision>909</cp:revision>
  <cp:lastPrinted>2017-03-24T07:50:18Z</cp:lastPrinted>
  <dcterms:created xsi:type="dcterms:W3CDTF">2015-11-05T13:02:54Z</dcterms:created>
  <dcterms:modified xsi:type="dcterms:W3CDTF">2017-07-21T11:00:01Z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