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5"/>
    <p:sldMasterId id="2147483716" r:id="rId6"/>
    <p:sldMasterId id="2147483719" r:id="rId7"/>
    <p:sldMasterId id="2147483724" r:id="rId8"/>
    <p:sldMasterId id="2147483726" r:id="rId9"/>
    <p:sldMasterId id="2147483728" r:id="rId10"/>
    <p:sldMasterId id="2147483730" r:id="rId11"/>
  </p:sldMasterIdLst>
  <p:notesMasterIdLst>
    <p:notesMasterId r:id="rId18"/>
  </p:notesMasterIdLst>
  <p:handoutMasterIdLst>
    <p:handoutMasterId r:id="rId19"/>
  </p:handoutMasterIdLst>
  <p:sldIdLst>
    <p:sldId id="256" r:id="rId12"/>
    <p:sldId id="384" r:id="rId13"/>
    <p:sldId id="390" r:id="rId14"/>
    <p:sldId id="334" r:id="rId15"/>
    <p:sldId id="341" r:id="rId16"/>
    <p:sldId id="391" r:id="rId17"/>
  </p:sldIdLst>
  <p:sldSz cx="9144000" cy="6858000" type="screen4x3"/>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9BF7F"/>
    <a:srgbClr val="FFE471"/>
    <a:srgbClr val="FF9999"/>
    <a:srgbClr val="FF99CC"/>
    <a:srgbClr val="FFCC00"/>
    <a:srgbClr val="FF9933"/>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0251" autoAdjust="0"/>
  </p:normalViewPr>
  <p:slideViewPr>
    <p:cSldViewPr snapToGrid="0">
      <p:cViewPr varScale="1">
        <p:scale>
          <a:sx n="54" d="100"/>
          <a:sy n="54" d="100"/>
        </p:scale>
        <p:origin x="44" y="27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79" d="100"/>
          <a:sy n="79" d="100"/>
        </p:scale>
        <p:origin x="3960"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2.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theme" Target="theme/theme1.xml"/><Relationship Id="rId10" Type="http://schemas.openxmlformats.org/officeDocument/2006/relationships/slideMaster" Target="slideMasters/slideMaster6.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854075" y="534988"/>
            <a:ext cx="3163888"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smtClean="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534988"/>
            <a:ext cx="3163888" cy="2371725"/>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sz="1400" kern="1200" baseline="0" noProof="0" dirty="0" smtClean="0">
              <a:solidFill>
                <a:schemeClr val="tx1"/>
              </a:solidFill>
              <a:latin typeface="Times" pitchFamily="18" charset="0"/>
              <a:ea typeface="+mn-ea"/>
              <a:cs typeface="+mn-cs"/>
            </a:endParaRPr>
          </a:p>
        </p:txBody>
      </p:sp>
    </p:spTree>
    <p:extLst>
      <p:ext uri="{BB962C8B-B14F-4D97-AF65-F5344CB8AC3E}">
        <p14:creationId xmlns:p14="http://schemas.microsoft.com/office/powerpoint/2010/main" val="3362051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D18800-03A3-4371-B392-80B672D011D5}" type="slidenum">
              <a:rPr lang="en-GB" smtClean="0"/>
              <a:t>4</a:t>
            </a:fld>
            <a:endParaRPr lang="en-GB"/>
          </a:p>
        </p:txBody>
      </p:sp>
    </p:spTree>
    <p:extLst>
      <p:ext uri="{BB962C8B-B14F-4D97-AF65-F5344CB8AC3E}">
        <p14:creationId xmlns:p14="http://schemas.microsoft.com/office/powerpoint/2010/main" val="2835409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D18800-03A3-4371-B392-80B672D011D5}" type="slidenum">
              <a:rPr lang="en-GB" smtClean="0"/>
              <a:t>5</a:t>
            </a:fld>
            <a:endParaRPr lang="en-GB"/>
          </a:p>
        </p:txBody>
      </p:sp>
    </p:spTree>
    <p:extLst>
      <p:ext uri="{BB962C8B-B14F-4D97-AF65-F5344CB8AC3E}">
        <p14:creationId xmlns:p14="http://schemas.microsoft.com/office/powerpoint/2010/main" val="1231433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11" descr="Presentation_Template_Title_new"/>
          <p:cNvPicPr>
            <a:picLocks noChangeAspect="1" noChangeArrowheads="1"/>
          </p:cNvPicPr>
          <p:nvPr userDrawn="1"/>
        </p:nvPicPr>
        <p:blipFill>
          <a:blip r:embed="rId2" cstate="print"/>
          <a:srcRect/>
          <a:stretch>
            <a:fillRect/>
          </a:stretch>
        </p:blipFill>
        <p:spPr bwMode="auto">
          <a:xfrm>
            <a:off x="0" y="14288"/>
            <a:ext cx="9144000" cy="6858000"/>
          </a:xfrm>
          <a:prstGeom prst="rect">
            <a:avLst/>
          </a:prstGeom>
          <a:noFill/>
        </p:spPr>
      </p:pic>
      <p:pic>
        <p:nvPicPr>
          <p:cNvPr id="7"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7423150" y="504825"/>
            <a:ext cx="1263650" cy="1136650"/>
          </a:xfrm>
          <a:prstGeom prst="rect">
            <a:avLst/>
          </a:prstGeom>
          <a:noFill/>
        </p:spPr>
      </p:pic>
      <p:sp>
        <p:nvSpPr>
          <p:cNvPr id="181250" name="Rectangle 2"/>
          <p:cNvSpPr>
            <a:spLocks noGrp="1" noChangeArrowheads="1"/>
          </p:cNvSpPr>
          <p:nvPr>
            <p:ph type="ctrTitle"/>
          </p:nvPr>
        </p:nvSpPr>
        <p:spPr>
          <a:xfrm>
            <a:off x="323850" y="3598863"/>
            <a:ext cx="8456613" cy="514350"/>
          </a:xfrm>
        </p:spPr>
        <p:txBody>
          <a:bodyPr/>
          <a:lstStyle>
            <a:lvl1pPr>
              <a:defRPr sz="3200" b="0">
                <a:solidFill>
                  <a:schemeClr val="bg1"/>
                </a:solidFill>
                <a:latin typeface="Tahoma" pitchFamily="34" charset="0"/>
                <a:cs typeface="Tahoma" pitchFamily="34" charset="0"/>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323850" y="4318000"/>
            <a:ext cx="8456613" cy="1421618"/>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en-US"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1021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7221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142875"/>
            <a:ext cx="8064500" cy="719138"/>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323850" y="1079500"/>
            <a:ext cx="8496300" cy="50133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a:xfrm>
            <a:off x="7081838" y="6507163"/>
            <a:ext cx="1738312" cy="268287"/>
          </a:xfrm>
          <a:prstGeom prst="rect">
            <a:avLst/>
          </a:prstGeom>
          <a:ln/>
        </p:spPr>
        <p:txBody>
          <a:bodyPr/>
          <a:lstStyle>
            <a:lvl1pPr>
              <a:defRPr/>
            </a:lvl1pPr>
          </a:lstStyle>
          <a:p>
            <a:pPr>
              <a:defRPr/>
            </a:pPr>
            <a:fld id="{4CDC70FA-4CBB-4A08-9FC1-C0724B374511}" type="slidenum">
              <a:rPr lang="en-GB" altLang="en-US"/>
              <a:pPr>
                <a:defRPr/>
              </a:pPr>
              <a:t>‹#›</a:t>
            </a:fld>
            <a:endParaRPr lang="en-GB" altLang="en-US"/>
          </a:p>
        </p:txBody>
      </p:sp>
    </p:spTree>
    <p:extLst>
      <p:ext uri="{BB962C8B-B14F-4D97-AF65-F5344CB8AC3E}">
        <p14:creationId xmlns:p14="http://schemas.microsoft.com/office/powerpoint/2010/main" val="21470537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9917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8723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0403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142875"/>
            <a:ext cx="8229600" cy="822325"/>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23850" y="1079500"/>
            <a:ext cx="8526463" cy="5162550"/>
          </a:xfrm>
          <a:prstGeom prst="rect">
            <a:avLst/>
          </a:prstGeom>
        </p:spPr>
        <p:txBody>
          <a:bodyPr/>
          <a:lstStyle>
            <a:lvl1pPr>
              <a:lnSpc>
                <a:spcPct val="90000"/>
              </a:lnSpc>
              <a:spcBef>
                <a:spcPts val="300"/>
              </a:spcBef>
              <a:spcAft>
                <a:spcPts val="600"/>
              </a:spcAft>
              <a:defRPr sz="2400"/>
            </a:lvl1pPr>
            <a:lvl2pPr marL="180975" indent="-180975">
              <a:lnSpc>
                <a:spcPct val="90000"/>
              </a:lnSpc>
              <a:spcBef>
                <a:spcPts val="300"/>
              </a:spcBef>
              <a:spcAft>
                <a:spcPts val="600"/>
              </a:spcAft>
              <a:buFont typeface="Arial" pitchFamily="34" charset="0"/>
              <a:buChar char="•"/>
              <a:tabLst>
                <a:tab pos="180975" algn="l"/>
              </a:tabLst>
              <a:defRPr sz="2000">
                <a:latin typeface="Tahoma" pitchFamily="34" charset="0"/>
                <a:cs typeface="Tahoma" pitchFamily="34" charset="0"/>
              </a:defRPr>
            </a:lvl2pPr>
            <a:lvl3pPr marL="355600" indent="-174625">
              <a:lnSpc>
                <a:spcPct val="90000"/>
              </a:lnSpc>
              <a:spcBef>
                <a:spcPts val="300"/>
              </a:spcBef>
              <a:spcAft>
                <a:spcPts val="600"/>
              </a:spcAft>
              <a:buFont typeface="Tahoma" pitchFamily="34" charset="0"/>
              <a:buChar char="–"/>
              <a:tabLst>
                <a:tab pos="355600" algn="l"/>
              </a:tabLst>
              <a:defRPr sz="2000">
                <a:latin typeface="Tahoma" pitchFamily="34" charset="0"/>
                <a:cs typeface="Tahoma" pitchFamily="34" charset="0"/>
              </a:defRPr>
            </a:lvl3pPr>
            <a:lvl5pPr>
              <a:buNone/>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9199281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9" descr="Presentation_Template_Innerpage_new"/>
          <p:cNvPicPr>
            <a:picLocks noChangeAspect="1" noChangeArrowheads="1"/>
          </p:cNvPicPr>
          <p:nvPr/>
        </p:nvPicPr>
        <p:blipFill>
          <a:blip r:embed="rId3" cstate="print"/>
          <a:srcRect t="45416"/>
          <a:stretch>
            <a:fillRect/>
          </a:stretch>
        </p:blipFill>
        <p:spPr bwMode="auto">
          <a:xfrm>
            <a:off x="0" y="3128743"/>
            <a:ext cx="9144000" cy="3743325"/>
          </a:xfrm>
          <a:prstGeom prst="rect">
            <a:avLst/>
          </a:prstGeom>
          <a:noFill/>
        </p:spPr>
      </p:pic>
      <p:sp>
        <p:nvSpPr>
          <p:cNvPr id="180226" name="Rectangle 2"/>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80227" name="Rectangle 3"/>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pic>
        <p:nvPicPr>
          <p:cNvPr id="8" name="Picture 10"/>
          <p:cNvPicPr>
            <a:picLocks noChangeArrowheads="1"/>
          </p:cNvPicPr>
          <p:nvPr/>
        </p:nvPicPr>
        <p:blipFill>
          <a:blip r:embed="rId4"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p:spPr>
      </p:pic>
      <p:sp>
        <p:nvSpPr>
          <p:cNvPr id="10" name="Slide Number Placeholder 9"/>
          <p:cNvSpPr>
            <a:spLocks noGrp="1"/>
          </p:cNvSpPr>
          <p:nvPr>
            <p:ph type="sldNum" sz="quarter" idx="4"/>
          </p:nvPr>
        </p:nvSpPr>
        <p:spPr>
          <a:xfrm>
            <a:off x="6840000" y="6480000"/>
            <a:ext cx="2133600" cy="365125"/>
          </a:xfrm>
          <a:prstGeom prst="rect">
            <a:avLst/>
          </a:prstGeom>
        </p:spPr>
        <p:txBody>
          <a:bodyPr vert="horz" lIns="91440" tIns="45720" rIns="91440" bIns="45720" rtlCol="0" anchor="ctr"/>
          <a:lstStyle>
            <a:lvl1pPr algn="r">
              <a:defRPr sz="1200" b="1">
                <a:solidFill>
                  <a:schemeClr val="bg1"/>
                </a:solidFill>
              </a:defRPr>
            </a:lvl1pPr>
          </a:lstStyle>
          <a:p>
            <a:fld id="{0580567E-5E8F-47A5-90DF-8BFEB1A71525}"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24. 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4193156119"/>
      </p:ext>
    </p:extLst>
  </p:cSld>
  <p:clrMap bg1="lt1" tx1="dk1" bg2="lt2" tx2="dk2" accent1="accent1" accent2="accent2" accent3="accent3" accent4="accent4" accent5="accent5" accent6="accent6" hlink="hlink" folHlink="folHlink"/>
  <p:sldLayoutIdLst>
    <p:sldLayoutId id="2147483717"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
        <p:nvSpPr>
          <p:cNvPr id="4" name="Rectangle 3"/>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24. Stockholm: ECDC; 2017</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1916054018"/>
      </p:ext>
    </p:extLst>
  </p:cSld>
  <p:clrMap bg1="lt1" tx1="dk1" bg2="lt2" tx2="dk2" accent1="accent1" accent2="accent2" accent3="accent3" accent4="accent4" accent5="accent5" accent6="accent6" hlink="hlink" folHlink="folHlink"/>
  <p:sldLayoutIdLst>
    <p:sldLayoutId id="2147483720" r:id="rId1"/>
    <p:sldLayoutId id="2147483723" r:id="rId2"/>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
        <p:nvSpPr>
          <p:cNvPr id="4" name="Rectangle 3"/>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24. Stockholm: ECDC; 2017</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616161404"/>
      </p:ext>
    </p:extLst>
  </p:cSld>
  <p:clrMap bg1="lt1" tx1="dk1" bg2="lt2" tx2="dk2" accent1="accent1" accent2="accent2" accent3="accent3" accent4="accent4" accent5="accent5" accent6="accent6" hlink="hlink" folHlink="folHlink"/>
  <p:sldLayoutIdLst>
    <p:sldLayoutId id="2147483725"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24. 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1965914033"/>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25. 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128959736"/>
      </p:ext>
    </p:extLst>
  </p:cSld>
  <p:clrMap bg1="lt1" tx1="dk1" bg2="lt2" tx2="dk2" accent1="accent1" accent2="accent2" accent3="accent3" accent4="accent4" accent5="accent5" accent6="accent6" hlink="hlink" folHlink="folHlink"/>
  <p:sldLayoutIdLst>
    <p:sldLayoutId id="2147483729"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25. 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2309697501"/>
      </p:ext>
    </p:extLst>
  </p:cSld>
  <p:clrMap bg1="lt1" tx1="dk1" bg2="lt2" tx2="dk2" accent1="accent1" accent2="accent2" accent3="accent3" accent4="accent4" accent5="accent5" accent6="accent6" hlink="hlink" folHlink="folHlink"/>
  <p:sldLayoutIdLst>
    <p:sldLayoutId id="2147483731" r:id="rId1"/>
    <p:sldLayoutId id="2147483732" r:id="rId2"/>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cdc.europa.eu/en/publications/surveillance_reports/Communicable-Disease-Threats-Report/Pages/cdtr.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00" y="4514247"/>
            <a:ext cx="8456613" cy="1896077"/>
          </a:xfrm>
        </p:spPr>
        <p:txBody>
          <a:bodyPr/>
          <a:lstStyle/>
          <a:p>
            <a:pPr>
              <a:lnSpc>
                <a:spcPct val="100000"/>
              </a:lnSpc>
              <a:spcAft>
                <a:spcPts val="1200"/>
              </a:spcAft>
            </a:pPr>
            <a:r>
              <a:rPr lang="en-GB" sz="1400" dirty="0"/>
              <a:t/>
            </a:r>
            <a:br>
              <a:rPr lang="en-GB" sz="1400" dirty="0"/>
            </a:br>
            <a:r>
              <a:rPr lang="en-GB" sz="1400" dirty="0"/>
              <a:t>You are </a:t>
            </a:r>
            <a:r>
              <a:rPr lang="en-GB" sz="1400" dirty="0" smtClean="0"/>
              <a:t>encouraged to reuse our maps and graphs </a:t>
            </a:r>
            <a:r>
              <a:rPr lang="en-GB" sz="1400" dirty="0"/>
              <a:t>for your own </a:t>
            </a:r>
            <a:r>
              <a:rPr lang="en-GB" sz="1400" dirty="0" smtClean="0"/>
              <a:t>purposes and free to translate, </a:t>
            </a:r>
            <a:r>
              <a:rPr lang="en-GB" sz="1400" dirty="0"/>
              <a:t>provided the </a:t>
            </a:r>
            <a:r>
              <a:rPr lang="en-GB" sz="1400" dirty="0" smtClean="0"/>
              <a:t>content is not altered and the source </a:t>
            </a:r>
            <a:r>
              <a:rPr lang="en-GB" sz="1400" dirty="0"/>
              <a:t>is acknowledged. </a:t>
            </a:r>
            <a:r>
              <a:rPr lang="en-GB" sz="1400" dirty="0" smtClean="0"/>
              <a:t/>
            </a:r>
            <a:br>
              <a:rPr lang="en-GB" sz="1400" dirty="0" smtClean="0"/>
            </a:br>
            <a:r>
              <a:rPr lang="en-GB" sz="1400" dirty="0"/>
              <a:t/>
            </a:r>
            <a:br>
              <a:rPr lang="en-GB" sz="1400" dirty="0"/>
            </a:br>
            <a:r>
              <a:rPr lang="en-GB" sz="1400" dirty="0"/>
              <a:t>Either copy the images from the following slides or download directly from: </a:t>
            </a:r>
            <a:r>
              <a:rPr lang="en-GB" sz="1400" dirty="0">
                <a:hlinkClick r:id="rId3"/>
              </a:rPr>
              <a:t>ecdc.europa.eu/</a:t>
            </a:r>
            <a:r>
              <a:rPr lang="en-GB" sz="1400" dirty="0" err="1">
                <a:hlinkClick r:id="rId3"/>
              </a:rPr>
              <a:t>en</a:t>
            </a:r>
            <a:r>
              <a:rPr lang="en-GB" sz="1400" dirty="0">
                <a:hlinkClick r:id="rId3"/>
              </a:rPr>
              <a:t>/publications/</a:t>
            </a:r>
            <a:r>
              <a:rPr lang="en-GB" sz="1400" dirty="0" err="1">
                <a:hlinkClick r:id="rId3"/>
              </a:rPr>
              <a:t>surveillance_reports</a:t>
            </a:r>
            <a:r>
              <a:rPr lang="en-GB" sz="1400" dirty="0">
                <a:hlinkClick r:id="rId3"/>
              </a:rPr>
              <a:t>/Communicable-Disease-Threats-Report/Pages/cdtr.aspx</a:t>
            </a:r>
            <a:endParaRPr lang="en-GB" sz="4000" b="1" dirty="0"/>
          </a:p>
        </p:txBody>
      </p:sp>
      <p:sp>
        <p:nvSpPr>
          <p:cNvPr id="3" name="Subtitle 2"/>
          <p:cNvSpPr>
            <a:spLocks noGrp="1"/>
          </p:cNvSpPr>
          <p:nvPr>
            <p:ph type="subTitle" idx="1"/>
          </p:nvPr>
        </p:nvSpPr>
        <p:spPr>
          <a:xfrm>
            <a:off x="323850" y="3600000"/>
            <a:ext cx="8456613" cy="1086300"/>
          </a:xfrm>
        </p:spPr>
        <p:txBody>
          <a:bodyPr/>
          <a:lstStyle/>
          <a:p>
            <a:r>
              <a:rPr lang="en-US" sz="2800" b="0" dirty="0"/>
              <a:t>European Centre for Disease Prevention and Control</a:t>
            </a:r>
          </a:p>
          <a:p>
            <a:r>
              <a:rPr lang="en-GB" sz="1800" dirty="0"/>
              <a:t>Reusable maps and graphs from ECDC Communicable Disease Threats Report, </a:t>
            </a:r>
            <a:r>
              <a:rPr lang="en-GB" sz="1800"/>
              <a:t>week 25, </a:t>
            </a:r>
            <a:r>
              <a:rPr lang="en-GB" sz="1800" dirty="0"/>
              <a:t>2017</a:t>
            </a:r>
            <a:endParaRPr lang="en-GB" sz="1800" b="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321276" y="505653"/>
            <a:ext cx="8213124" cy="4252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a:solidFill>
                  <a:schemeClr val="tx1">
                    <a:lumMod val="85000"/>
                    <a:lumOff val="15000"/>
                  </a:schemeClr>
                </a:solidFill>
                <a:latin typeface="Tahoma" pitchFamily="34" charset="0"/>
              </a:rPr>
              <a:t>New measles cases per week of reporting, week 2008-1 to 2017-24, Romania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22" y="1814992"/>
            <a:ext cx="8256408" cy="4466167"/>
          </a:xfrm>
          <a:prstGeom prst="rect">
            <a:avLst/>
          </a:prstGeom>
        </p:spPr>
      </p:pic>
    </p:spTree>
    <p:extLst>
      <p:ext uri="{BB962C8B-B14F-4D97-AF65-F5344CB8AC3E}">
        <p14:creationId xmlns:p14="http://schemas.microsoft.com/office/powerpoint/2010/main" val="3726591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4169" y="582122"/>
            <a:ext cx="7778368" cy="5489165"/>
          </a:xfrm>
          <a:prstGeom prst="rect">
            <a:avLst/>
          </a:prstGeom>
        </p:spPr>
      </p:pic>
    </p:spTree>
    <p:extLst>
      <p:ext uri="{BB962C8B-B14F-4D97-AF65-F5344CB8AC3E}">
        <p14:creationId xmlns:p14="http://schemas.microsoft.com/office/powerpoint/2010/main" val="2960955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9669" y="343674"/>
            <a:ext cx="8653463" cy="258532"/>
          </a:xfrm>
          <a:prstGeom prst="rect">
            <a:avLst/>
          </a:prstGeom>
        </p:spPr>
        <p:txBody>
          <a:bodyPr>
            <a:spAutoFit/>
          </a:bodyPr>
          <a:lstStyle/>
          <a:p>
            <a:pPr>
              <a:defRPr/>
            </a:pPr>
            <a:r>
              <a:rPr lang="en-GB" sz="1200" b="1" dirty="0">
                <a:solidFill>
                  <a:schemeClr val="tx1">
                    <a:lumMod val="85000"/>
                    <a:lumOff val="15000"/>
                  </a:schemeClr>
                </a:solidFill>
              </a:rPr>
              <a:t>Distribution of confirmed cases of A(H7N9) by </a:t>
            </a:r>
            <a:r>
              <a:rPr lang="en-GB" sz="1200" b="1" dirty="0" smtClean="0">
                <a:solidFill>
                  <a:schemeClr val="tx1">
                    <a:lumMod val="85000"/>
                    <a:lumOff val="15000"/>
                  </a:schemeClr>
                </a:solidFill>
              </a:rPr>
              <a:t>month of reporting, February 2013 </a:t>
            </a:r>
            <a:r>
              <a:rPr lang="en-GB" sz="1200" b="1" dirty="0">
                <a:solidFill>
                  <a:schemeClr val="tx1">
                    <a:lumMod val="85000"/>
                    <a:lumOff val="15000"/>
                  </a:schemeClr>
                </a:solidFill>
              </a:rPr>
              <a:t>to </a:t>
            </a:r>
            <a:r>
              <a:rPr lang="en-GB" sz="1200" b="1" dirty="0" smtClean="0">
                <a:solidFill>
                  <a:schemeClr val="tx1">
                    <a:lumMod val="85000"/>
                    <a:lumOff val="15000"/>
                  </a:schemeClr>
                </a:solidFill>
              </a:rPr>
              <a:t>21 June 2017**</a:t>
            </a:r>
            <a:endParaRPr lang="en-GB" sz="1200" b="1" dirty="0">
              <a:solidFill>
                <a:schemeClr val="tx1">
                  <a:lumMod val="85000"/>
                  <a:lumOff val="15000"/>
                </a:schemeClr>
              </a:solidFill>
            </a:endParaRPr>
          </a:p>
        </p:txBody>
      </p:sp>
      <p:sp>
        <p:nvSpPr>
          <p:cNvPr id="6" name="TextBox 5"/>
          <p:cNvSpPr txBox="1"/>
          <p:nvPr/>
        </p:nvSpPr>
        <p:spPr>
          <a:xfrm>
            <a:off x="5595586" y="6073953"/>
            <a:ext cx="3457576" cy="189283"/>
          </a:xfrm>
          <a:prstGeom prst="rect">
            <a:avLst/>
          </a:prstGeom>
          <a:noFill/>
        </p:spPr>
        <p:txBody>
          <a:bodyPr wrap="square" rtlCol="0">
            <a:spAutoFit/>
          </a:bodyPr>
          <a:lstStyle/>
          <a:p>
            <a:r>
              <a:rPr lang="en-GB" sz="700" dirty="0" smtClean="0"/>
              <a:t>** Data as of 21 June 2017</a:t>
            </a:r>
            <a:endParaRPr lang="en-GB" sz="700" dirty="0"/>
          </a:p>
        </p:txBody>
      </p:sp>
      <p:pic>
        <p:nvPicPr>
          <p:cNvPr id="3" name="Picture 2"/>
          <p:cNvPicPr>
            <a:picLocks noChangeAspect="1"/>
          </p:cNvPicPr>
          <p:nvPr/>
        </p:nvPicPr>
        <p:blipFill>
          <a:blip r:embed="rId3"/>
          <a:stretch>
            <a:fillRect/>
          </a:stretch>
        </p:blipFill>
        <p:spPr>
          <a:xfrm>
            <a:off x="214363" y="1029494"/>
            <a:ext cx="8758769" cy="4766621"/>
          </a:xfrm>
          <a:prstGeom prst="rect">
            <a:avLst/>
          </a:prstGeom>
        </p:spPr>
      </p:pic>
      <p:sp>
        <p:nvSpPr>
          <p:cNvPr id="5" name="TextBox 4"/>
          <p:cNvSpPr txBox="1"/>
          <p:nvPr/>
        </p:nvSpPr>
        <p:spPr>
          <a:xfrm>
            <a:off x="8307551" y="4157560"/>
            <a:ext cx="379248" cy="216982"/>
          </a:xfrm>
          <a:prstGeom prst="rect">
            <a:avLst/>
          </a:prstGeom>
          <a:noFill/>
        </p:spPr>
        <p:txBody>
          <a:bodyPr wrap="square" rtlCol="0">
            <a:spAutoFit/>
          </a:bodyPr>
          <a:lstStyle/>
          <a:p>
            <a:r>
              <a:rPr lang="en-GB" sz="900" dirty="0" smtClean="0"/>
              <a:t>**</a:t>
            </a:r>
            <a:endParaRPr lang="en-GB" dirty="0"/>
          </a:p>
        </p:txBody>
      </p:sp>
    </p:spTree>
    <p:extLst>
      <p:ext uri="{BB962C8B-B14F-4D97-AF65-F5344CB8AC3E}">
        <p14:creationId xmlns:p14="http://schemas.microsoft.com/office/powerpoint/2010/main" val="3679721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425450"/>
            <a:ext cx="8653463" cy="258532"/>
          </a:xfrm>
          <a:prstGeom prst="rect">
            <a:avLst/>
          </a:prstGeom>
        </p:spPr>
        <p:txBody>
          <a:bodyPr>
            <a:spAutoFit/>
          </a:bodyPr>
          <a:lstStyle/>
          <a:p>
            <a:pPr>
              <a:defRPr/>
            </a:pPr>
            <a:r>
              <a:rPr lang="en-GB" sz="1200" b="1" dirty="0">
                <a:solidFill>
                  <a:schemeClr val="tx1">
                    <a:lumMod val="85000"/>
                    <a:lumOff val="15000"/>
                  </a:schemeClr>
                </a:solidFill>
              </a:rPr>
              <a:t>Distribution of confirmed cases of A(H7N9) by </a:t>
            </a:r>
            <a:r>
              <a:rPr lang="en-GB" sz="1200" b="1" dirty="0" smtClean="0">
                <a:solidFill>
                  <a:schemeClr val="tx1">
                    <a:lumMod val="85000"/>
                    <a:lumOff val="15000"/>
                  </a:schemeClr>
                </a:solidFill>
              </a:rPr>
              <a:t>five waves, </a:t>
            </a:r>
            <a:r>
              <a:rPr lang="en-GB" sz="1200" b="1" dirty="0">
                <a:solidFill>
                  <a:schemeClr val="tx1">
                    <a:lumMod val="85000"/>
                    <a:lumOff val="15000"/>
                  </a:schemeClr>
                </a:solidFill>
              </a:rPr>
              <a:t>February 2013 to </a:t>
            </a:r>
            <a:r>
              <a:rPr lang="en-GB" sz="1200" b="1" dirty="0" smtClean="0">
                <a:solidFill>
                  <a:schemeClr val="tx1">
                    <a:lumMod val="85000"/>
                    <a:lumOff val="15000"/>
                  </a:schemeClr>
                </a:solidFill>
              </a:rPr>
              <a:t>21 June 2017</a:t>
            </a:r>
            <a:endParaRPr lang="en-GB" sz="1200" b="1" dirty="0">
              <a:solidFill>
                <a:schemeClr val="tx1">
                  <a:lumMod val="85000"/>
                  <a:lumOff val="15000"/>
                </a:schemeClr>
              </a:solidFill>
            </a:endParaRPr>
          </a:p>
        </p:txBody>
      </p:sp>
      <p:pic>
        <p:nvPicPr>
          <p:cNvPr id="2" name="Picture 1"/>
          <p:cNvPicPr>
            <a:picLocks noChangeAspect="1"/>
          </p:cNvPicPr>
          <p:nvPr/>
        </p:nvPicPr>
        <p:blipFill>
          <a:blip r:embed="rId3"/>
          <a:stretch>
            <a:fillRect/>
          </a:stretch>
        </p:blipFill>
        <p:spPr>
          <a:xfrm>
            <a:off x="648158" y="831465"/>
            <a:ext cx="6595381" cy="5687321"/>
          </a:xfrm>
          <a:prstGeom prst="rect">
            <a:avLst/>
          </a:prstGeom>
        </p:spPr>
      </p:pic>
    </p:spTree>
    <p:extLst>
      <p:ext uri="{BB962C8B-B14F-4D97-AF65-F5344CB8AC3E}">
        <p14:creationId xmlns:p14="http://schemas.microsoft.com/office/powerpoint/2010/main" val="2800716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142875"/>
            <a:ext cx="7806896" cy="822325"/>
          </a:xfrm>
        </p:spPr>
        <p:txBody>
          <a:bodyPr/>
          <a:lstStyle/>
          <a:p>
            <a:pPr algn="ctr">
              <a:defRPr/>
            </a:pPr>
            <a:r>
              <a:rPr lang="en-GB" sz="1200" kern="1200" dirty="0">
                <a:solidFill>
                  <a:schemeClr val="tx1">
                    <a:lumMod val="85000"/>
                    <a:lumOff val="15000"/>
                  </a:schemeClr>
                </a:solidFill>
                <a:ea typeface="+mn-ea"/>
                <a:cs typeface="+mn-cs"/>
              </a:rPr>
              <a:t>Distribution of travel-associated Legionnaires' disease cases with history of stay in </a:t>
            </a:r>
            <a:r>
              <a:rPr lang="en-GB" sz="1200" kern="1200" dirty="0" smtClean="0">
                <a:solidFill>
                  <a:schemeClr val="tx1">
                    <a:lumMod val="85000"/>
                    <a:lumOff val="15000"/>
                  </a:schemeClr>
                </a:solidFill>
                <a:ea typeface="+mn-ea"/>
                <a:cs typeface="+mn-cs"/>
              </a:rPr>
              <a:t>Dubai,</a:t>
            </a:r>
            <a:br>
              <a:rPr lang="en-GB" sz="1200" kern="1200" dirty="0" smtClean="0">
                <a:solidFill>
                  <a:schemeClr val="tx1">
                    <a:lumMod val="85000"/>
                    <a:lumOff val="15000"/>
                  </a:schemeClr>
                </a:solidFill>
                <a:ea typeface="+mn-ea"/>
                <a:cs typeface="+mn-cs"/>
              </a:rPr>
            </a:br>
            <a:r>
              <a:rPr lang="en-GB" sz="1200" kern="1200" dirty="0" smtClean="0">
                <a:solidFill>
                  <a:schemeClr val="tx1">
                    <a:lumMod val="85000"/>
                    <a:lumOff val="15000"/>
                  </a:schemeClr>
                </a:solidFill>
                <a:ea typeface="+mn-ea"/>
                <a:cs typeface="+mn-cs"/>
              </a:rPr>
              <a:t>United </a:t>
            </a:r>
            <a:r>
              <a:rPr lang="en-GB" sz="1200" kern="1200" dirty="0">
                <a:solidFill>
                  <a:schemeClr val="tx1">
                    <a:lumMod val="85000"/>
                    <a:lumOff val="15000"/>
                  </a:schemeClr>
                </a:solidFill>
                <a:ea typeface="+mn-ea"/>
                <a:cs typeface="+mn-cs"/>
              </a:rPr>
              <a:t>Arab Emirates, by week of onset and accommodation site </a:t>
            </a:r>
            <a:r>
              <a:rPr lang="en-GB" sz="1200" kern="1200" dirty="0" smtClean="0">
                <a:solidFill>
                  <a:schemeClr val="tx1">
                    <a:lumMod val="85000"/>
                    <a:lumOff val="15000"/>
                  </a:schemeClr>
                </a:solidFill>
                <a:ea typeface="+mn-ea"/>
                <a:cs typeface="+mn-cs"/>
              </a:rPr>
              <a:t>clustering,</a:t>
            </a:r>
            <a:br>
              <a:rPr lang="en-GB" sz="1200" kern="1200" dirty="0" smtClean="0">
                <a:solidFill>
                  <a:schemeClr val="tx1">
                    <a:lumMod val="85000"/>
                    <a:lumOff val="15000"/>
                  </a:schemeClr>
                </a:solidFill>
                <a:ea typeface="+mn-ea"/>
                <a:cs typeface="+mn-cs"/>
              </a:rPr>
            </a:br>
            <a:r>
              <a:rPr lang="en-GB" sz="1200" kern="1200" dirty="0" smtClean="0">
                <a:solidFill>
                  <a:schemeClr val="tx1">
                    <a:lumMod val="85000"/>
                    <a:lumOff val="15000"/>
                  </a:schemeClr>
                </a:solidFill>
                <a:ea typeface="+mn-ea"/>
                <a:cs typeface="+mn-cs"/>
              </a:rPr>
              <a:t>weeks </a:t>
            </a:r>
            <a:r>
              <a:rPr lang="en-GB" sz="1200" kern="1200" dirty="0">
                <a:solidFill>
                  <a:schemeClr val="tx1">
                    <a:lumMod val="85000"/>
                    <a:lumOff val="15000"/>
                  </a:schemeClr>
                </a:solidFill>
                <a:ea typeface="+mn-ea"/>
                <a:cs typeface="+mn-cs"/>
              </a:rPr>
              <a:t>37/2016–21/2017, as reported to ELDSNet by 21 June 2017 (n=65 cases)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2719"/>
            <a:ext cx="9144000" cy="4512561"/>
          </a:xfrm>
          <a:prstGeom prst="rect">
            <a:avLst/>
          </a:prstGeom>
        </p:spPr>
      </p:pic>
    </p:spTree>
    <p:extLst>
      <p:ext uri="{BB962C8B-B14F-4D97-AF65-F5344CB8AC3E}">
        <p14:creationId xmlns:p14="http://schemas.microsoft.com/office/powerpoint/2010/main" val="2301085802"/>
      </p:ext>
    </p:extLst>
  </p:cSld>
  <p:clrMapOvr>
    <a:masterClrMapping/>
  </p:clrMapOvr>
</p:sld>
</file>

<file path=ppt/theme/theme1.xml><?xml version="1.0" encoding="utf-8"?>
<a:theme xmlns:a="http://schemas.openxmlformats.org/drawingml/2006/main" name="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FFFFFF"/>
      </a:hlink>
      <a:folHlink>
        <a:srgbClr val="FFFFFF"/>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192F6A8C662B548B800A1036F8ADB8C" ma:contentTypeVersion="2" ma:contentTypeDescription="Create a new document." ma:contentTypeScope="" ma:versionID="e1e0040b265f724789e2e813ffa6e8ff">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93890C-3900-4FE7-8C50-E665C95DD889}">
  <ds:schemaRefs>
    <ds:schemaRef ds:uri="http://schemas.microsoft.com/sharepoint/events"/>
  </ds:schemaRefs>
</ds:datastoreItem>
</file>

<file path=customXml/itemProps2.xml><?xml version="1.0" encoding="utf-8"?>
<ds:datastoreItem xmlns:ds="http://schemas.openxmlformats.org/officeDocument/2006/customXml" ds:itemID="{A98013DF-7568-4DE1-A15A-B72D0DA1D637}">
  <ds:schemaRef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8C4D16C9-94CE-4F15-AFC0-DCE37A17CE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2C6006D-0315-439C-9BFB-C85185C42E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14202</TotalTime>
  <Words>96</Words>
  <Application>Microsoft Office PowerPoint</Application>
  <PresentationFormat>On-screen Show (4:3)</PresentationFormat>
  <Paragraphs>11</Paragraphs>
  <Slides>6</Slides>
  <Notes>3</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6</vt:i4>
      </vt:variant>
    </vt:vector>
  </HeadingPairs>
  <TitlesOfParts>
    <vt:vector size="17" baseType="lpstr">
      <vt:lpstr>Arial</vt:lpstr>
      <vt:lpstr>Tahoma</vt:lpstr>
      <vt:lpstr>Times</vt:lpstr>
      <vt:lpstr>Wingdings</vt:lpstr>
      <vt:lpstr>ECDC_PowerPoint_Template_2009_rev_1_2</vt:lpstr>
      <vt:lpstr>5_ECDC_PowerPoint_Template_2009_rev_1_2</vt:lpstr>
      <vt:lpstr>6_ECDC_PowerPoint_Template_2009_rev_1_2</vt:lpstr>
      <vt:lpstr>7_ECDC_PowerPoint_Template_2009_rev_1_2</vt:lpstr>
      <vt:lpstr>8_ECDC_PowerPoint_Template_2009_rev_1_2</vt:lpstr>
      <vt:lpstr>8_ECDC_PowerPoint_Template_2009_rev_1_2</vt:lpstr>
      <vt:lpstr>5_ECDC_PowerPoint_Template_2009_rev_1_2</vt:lpstr>
      <vt:lpstr> You are encouraged to reuse our maps and graphs for your own purposes and free to translate, provided the content is not altered and the source is acknowledged.   Either copy the images from the following slides or download directly from: ecdc.europa.eu/en/publications/surveillance_reports/Communicable-Disease-Threats-Report/Pages/cdtr.aspx</vt:lpstr>
      <vt:lpstr>PowerPoint Presentation</vt:lpstr>
      <vt:lpstr>PowerPoint Presentation</vt:lpstr>
      <vt:lpstr>PowerPoint Presentation</vt:lpstr>
      <vt:lpstr>PowerPoint Presentation</vt:lpstr>
      <vt:lpstr>Distribution of travel-associated Legionnaires' disease cases with history of stay in Dubai, United Arab Emirates, by week of onset and accommodation site clustering, weeks 37/2016–21/2017, as reported to ELDSNet by 21 June 2017 (n=65 cases)</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CDTR-maps-graphs-week-25-2017.pptx</dc:title>
  <dc:creator>Kim Hutchings</dc:creator>
  <cp:keywords/>
  <cp:lastModifiedBy>Marybelle Stryk</cp:lastModifiedBy>
  <cp:revision>865</cp:revision>
  <cp:lastPrinted>2017-03-24T07:50:18Z</cp:lastPrinted>
  <dcterms:created xsi:type="dcterms:W3CDTF">2015-11-05T13:02:54Z</dcterms:created>
  <dcterms:modified xsi:type="dcterms:W3CDTF">2017-06-23T20:19:57Z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0x0101007192F6A8C662B548B800A1036F8ADB8C</vt:lpwstr>
  </property>
  <property fmtid="{D5CDD505-2E9C-101B-9397-08002B2CF9AE}" pid="3" name="_dlc_DocIdItemGuid">
    <vt:lpwstr>d12e4227-580d-4c3f-aa83-e888fc6a02cb</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790;#epidemic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NMFWZX5DU2U3-2647-603</vt:lpwstr>
  </property>
  <property fmtid="{D5CDD505-2E9C-101B-9397-08002B2CF9AE}" pid="20" name="_dlc_DocIdPersistId">
    <vt:bool>false</vt:bool>
  </property>
  <property fmtid="{D5CDD505-2E9C-101B-9397-08002B2CF9AE}" pid="21" name="_dlc_DocIdUrl">
    <vt:lpwstr>http://staging10.ecdcnet.europa.eu/en/publications/surveillance_reports/Communicable-Disease-Threats-Report/_layouts/DocIdRedir.aspx?ID=NMFWZX5DU2U3-2647-603, NMFWZX5DU2U3-2647-603</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y fmtid="{D5CDD505-2E9C-101B-9397-08002B2CF9AE}" pid="24" name="ECDC_Subject_doesTaxHTField0">
    <vt:lpwstr/>
  </property>
  <property fmtid="{D5CDD505-2E9C-101B-9397-08002B2CF9AE}" pid="25" name="ECDC_Subject_whatTaxHTField0">
    <vt:lpwstr>epidemic intelligence|ad1f1585-b938-4db1-992a-8af3e2bf831f</vt:lpwstr>
  </property>
  <property fmtid="{D5CDD505-2E9C-101B-9397-08002B2CF9AE}" pid="26" name="ECDC_LanguageTaxHTField0">
    <vt:lpwstr>English|f0d96333-3b15-448d-bec3-c97f3b65cb2d</vt:lpwstr>
  </property>
  <property fmtid="{D5CDD505-2E9C-101B-9397-08002B2CF9AE}" pid="27" name="TaxCatchAll">
    <vt:lpwstr>516;#English|f0d96333-3b15-448d-bec3-c97f3b65cb2d;#790;#epidemic intelligence|ad1f1585-b938-4db1-992a-8af3e2bf831f</vt:lpwstr>
  </property>
  <property fmtid="{D5CDD505-2E9C-101B-9397-08002B2CF9AE}" pid="28" name="ECDC_Subject_whoTaxHTField0">
    <vt:lpwstr/>
  </property>
  <property fmtid="{D5CDD505-2E9C-101B-9397-08002B2CF9AE}" pid="29" name="ECDC_Target_audienceTaxHTField0">
    <vt:lpwstr/>
  </property>
  <property fmtid="{D5CDD505-2E9C-101B-9397-08002B2CF9AE}" pid="30" name="TaxKeywordTaxHTField">
    <vt:lpwstr/>
  </property>
  <property fmtid="{D5CDD505-2E9C-101B-9397-08002B2CF9AE}" pid="31" name="ECDC_Language">
    <vt:lpwstr>516;#English|f0d96333-3b15-448d-bec3-c97f3b65cb2d</vt:lpwstr>
  </property>
</Properties>
</file>