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4"/>
  </p:notesMasterIdLst>
  <p:handoutMasterIdLst>
    <p:handoutMasterId r:id="rId15"/>
  </p:handoutMasterIdLst>
  <p:sldIdLst>
    <p:sldId id="256" r:id="rId7"/>
    <p:sldId id="322" r:id="rId8"/>
    <p:sldId id="323" r:id="rId9"/>
    <p:sldId id="324" r:id="rId10"/>
    <p:sldId id="325" r:id="rId11"/>
    <p:sldId id="259" r:id="rId12"/>
    <p:sldId id="326" r:id="rId13"/>
  </p:sldIdLst>
  <p:sldSz cx="12192000" cy="6858000"/>
  <p:notesSz cx="7010400" cy="9296400"/>
  <p:custDataLst>
    <p:tags r:id="rId16"/>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94249" autoAdjust="0"/>
  </p:normalViewPr>
  <p:slideViewPr>
    <p:cSldViewPr snapToGrid="0">
      <p:cViewPr varScale="1">
        <p:scale>
          <a:sx n="62" d="100"/>
          <a:sy n="62" d="100"/>
        </p:scale>
        <p:origin x="996"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20,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19,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a:extLst>
              <a:ext uri="{FF2B5EF4-FFF2-40B4-BE49-F238E27FC236}">
                <a16:creationId xmlns:a16="http://schemas.microsoft.com/office/drawing/2014/main" id="{716FB542-6AE4-4BD9-A3A3-BFC267AA48ED}"/>
              </a:ext>
            </a:extLst>
          </p:cNvPr>
          <p:cNvPicPr>
            <a:picLocks noChangeAspect="1"/>
          </p:cNvPicPr>
          <p:nvPr/>
        </p:nvPicPr>
        <p:blipFill>
          <a:blip r:embed="rId3"/>
          <a:stretch>
            <a:fillRect/>
          </a:stretch>
        </p:blipFill>
        <p:spPr>
          <a:xfrm>
            <a:off x="471952" y="1162030"/>
            <a:ext cx="11248095" cy="5072312"/>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19,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6" name="Content Placeholder 2">
            <a:extLst>
              <a:ext uri="{FF2B5EF4-FFF2-40B4-BE49-F238E27FC236}">
                <a16:creationId xmlns:a16="http://schemas.microsoft.com/office/drawing/2014/main" id="{F19B99A1-297D-4F8F-9D85-DA0C0CCBAC15}"/>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19,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3" name="Picture 2">
            <a:extLst>
              <a:ext uri="{FF2B5EF4-FFF2-40B4-BE49-F238E27FC236}">
                <a16:creationId xmlns:a16="http://schemas.microsoft.com/office/drawing/2014/main" id="{37EA72FD-43AA-4B66-A1D6-1B9E61C77583}"/>
              </a:ext>
            </a:extLst>
          </p:cNvPr>
          <p:cNvPicPr>
            <a:picLocks noChangeAspect="1"/>
          </p:cNvPicPr>
          <p:nvPr/>
        </p:nvPicPr>
        <p:blipFill>
          <a:blip r:embed="rId4"/>
          <a:stretch>
            <a:fillRect/>
          </a:stretch>
        </p:blipFill>
        <p:spPr>
          <a:xfrm>
            <a:off x="261640" y="892844"/>
            <a:ext cx="11248095" cy="5072312"/>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from 2021-w18 to 2021-w19</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18EC8866-11C6-4629-9219-96E731BD7793}"/>
              </a:ext>
            </a:extLst>
          </p:cNvPr>
          <p:cNvPicPr>
            <a:picLocks noChangeAspect="1"/>
          </p:cNvPicPr>
          <p:nvPr/>
        </p:nvPicPr>
        <p:blipFill>
          <a:blip r:embed="rId3"/>
          <a:stretch>
            <a:fillRect/>
          </a:stretch>
        </p:blipFill>
        <p:spPr>
          <a:xfrm>
            <a:off x="1977493" y="717975"/>
            <a:ext cx="7687715" cy="5426623"/>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237911"/>
            <a:ext cx="10354188" cy="562752"/>
          </a:xfrm>
        </p:spPr>
        <p:txBody>
          <a:bodyPr>
            <a:normAutofit/>
          </a:bodyPr>
          <a:lstStyle/>
          <a:p>
            <a:r>
              <a:rPr lang="en-GB" sz="2000" dirty="0"/>
              <a:t>Geographical distribution of EVD cases in Guinea, as of 16 May 2021</a:t>
            </a:r>
          </a:p>
        </p:txBody>
      </p:sp>
      <p:sp>
        <p:nvSpPr>
          <p:cNvPr id="4" name="Footer Placeholder 3"/>
          <p:cNvSpPr>
            <a:spLocks noGrp="1"/>
          </p:cNvSpPr>
          <p:nvPr>
            <p:ph type="ftr" sz="quarter" idx="11"/>
          </p:nvPr>
        </p:nvSpPr>
        <p:spPr>
          <a:xfrm>
            <a:off x="431999" y="6475541"/>
            <a:ext cx="7733681"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3" name="Picture 2">
            <a:extLst>
              <a:ext uri="{FF2B5EF4-FFF2-40B4-BE49-F238E27FC236}">
                <a16:creationId xmlns:a16="http://schemas.microsoft.com/office/drawing/2014/main" id="{75937A22-7E58-4A28-AE67-838A4F4C9462}"/>
              </a:ext>
            </a:extLst>
          </p:cNvPr>
          <p:cNvPicPr>
            <a:picLocks noChangeAspect="1"/>
          </p:cNvPicPr>
          <p:nvPr/>
        </p:nvPicPr>
        <p:blipFill>
          <a:blip r:embed="rId2"/>
          <a:stretch>
            <a:fillRect/>
          </a:stretch>
        </p:blipFill>
        <p:spPr>
          <a:xfrm>
            <a:off x="1967137" y="718834"/>
            <a:ext cx="8257726" cy="5838535"/>
          </a:xfrm>
          <a:prstGeom prst="rect">
            <a:avLst/>
          </a:prstGeom>
        </p:spPr>
      </p:pic>
    </p:spTree>
    <p:extLst>
      <p:ext uri="{BB962C8B-B14F-4D97-AF65-F5344CB8AC3E}">
        <p14:creationId xmlns:p14="http://schemas.microsoft.com/office/powerpoint/2010/main" val="5446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237911"/>
            <a:ext cx="10354188" cy="562752"/>
          </a:xfrm>
        </p:spPr>
        <p:txBody>
          <a:bodyPr>
            <a:normAutofit/>
          </a:bodyPr>
          <a:lstStyle/>
          <a:p>
            <a:r>
              <a:rPr lang="en-GB" sz="2000" dirty="0"/>
              <a:t>Geographical distribution of cholera cases reported worldwide in 2021 </a:t>
            </a:r>
          </a:p>
        </p:txBody>
      </p:sp>
      <p:sp>
        <p:nvSpPr>
          <p:cNvPr id="4" name="Footer Placeholder 3"/>
          <p:cNvSpPr>
            <a:spLocks noGrp="1"/>
          </p:cNvSpPr>
          <p:nvPr>
            <p:ph type="ftr" sz="quarter" idx="11"/>
          </p:nvPr>
        </p:nvSpPr>
        <p:spPr>
          <a:xfrm>
            <a:off x="431999" y="6475541"/>
            <a:ext cx="7733681"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5" name="Slide Number Placeholder 4"/>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7" name="Picture 6">
            <a:extLst>
              <a:ext uri="{FF2B5EF4-FFF2-40B4-BE49-F238E27FC236}">
                <a16:creationId xmlns:a16="http://schemas.microsoft.com/office/drawing/2014/main" id="{AA148D83-668A-4FF1-AFA6-07EFC373AA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777" y="708383"/>
            <a:ext cx="7463380" cy="5767158"/>
          </a:xfrm>
          <a:prstGeom prst="rect">
            <a:avLst/>
          </a:prstGeom>
        </p:spPr>
      </p:pic>
    </p:spTree>
    <p:extLst>
      <p:ext uri="{BB962C8B-B14F-4D97-AF65-F5344CB8AC3E}">
        <p14:creationId xmlns:p14="http://schemas.microsoft.com/office/powerpoint/2010/main" val="29168263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2.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3.xml><?xml version="1.0" encoding="utf-8"?>
<ds:datastoreItem xmlns:ds="http://schemas.openxmlformats.org/officeDocument/2006/customXml" ds:itemID="{A98013DF-7568-4DE1-A15A-B72D0DA1D637}">
  <ds:schemaRefs>
    <ds:schemaRef ds:uri="http://schemas.microsoft.com/office/2006/metadata/properties"/>
    <ds:schemaRef ds:uri="http://schemas.microsoft.com/office/2006/documentManagement/types"/>
    <ds:schemaRef ds:uri="d23a570b-d7a9-49ca-a34c-8afb8206b4bf"/>
    <ds:schemaRef ds:uri="http://schemas.microsoft.com/office/infopath/2007/PartnerControls"/>
    <ds:schemaRef ds:uri="http://www.w3.org/XML/1998/namespace"/>
    <ds:schemaRef ds:uri="376727eb-354b-45e4-998d-f84ea079474e"/>
    <ds:schemaRef ds:uri="http://purl.org/dc/elements/1.1/"/>
    <ds:schemaRef ds:uri="http://purl.org/dc/terms/"/>
    <ds:schemaRef ds:uri="http://schemas.openxmlformats.org/package/2006/metadata/core-properties"/>
    <ds:schemaRef ds:uri="http://schemas.microsoft.com/sharepoint/v3"/>
    <ds:schemaRef ds:uri="http://purl.org/dc/dcmitype/"/>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27455</TotalTime>
  <Words>291</Words>
  <Application>Microsoft Office PowerPoint</Application>
  <PresentationFormat>Widescreen</PresentationFormat>
  <Paragraphs>19</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Helvetica</vt:lpstr>
      <vt:lpstr>Tahoma</vt:lpstr>
      <vt:lpstr>Theme_ECDC</vt:lpstr>
      <vt:lpstr>Reusable maps and graphs from ECDC Communicable Disease Threats Report   Week 20, 2021 </vt:lpstr>
      <vt:lpstr>Distribution of COVID-19 cases worldwide in accordance with the applied case definitions in the affected countries, as of Week 19, 2021</vt:lpstr>
      <vt:lpstr>Distribution of COVID-19 deaths worldwide, as of Week 19, 2021 </vt:lpstr>
      <vt:lpstr>Distribution of laboratory-confirmed cases of COVID-19 in the EU/EEA, as of Week 19, 2021</vt:lpstr>
      <vt:lpstr>Geographic distribution of 14-day cumulative number of reported COVID-19 cases per 100 000 population, worldwide, from 2021-w18 to 2021-w19</vt:lpstr>
      <vt:lpstr>Geographical distribution of EVD cases in Guinea, as of 16 May 2021</vt:lpstr>
      <vt:lpstr>Geographical distribution of cholera cases reported worldwide in 2021 </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Samantha Wilson</cp:lastModifiedBy>
  <cp:revision>2162</cp:revision>
  <cp:lastPrinted>2017-03-24T07:50:18Z</cp:lastPrinted>
  <dcterms:created xsi:type="dcterms:W3CDTF">2015-11-05T13:02:54Z</dcterms:created>
  <dcterms:modified xsi:type="dcterms:W3CDTF">2021-05-21T10:59:44Z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