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  <p:sldMasterId id="2147483661" r:id="rId8"/>
  </p:sldMasterIdLst>
  <p:notesMasterIdLst>
    <p:notesMasterId r:id="rId20"/>
  </p:notesMasterIdLst>
  <p:handoutMasterIdLst>
    <p:handoutMasterId r:id="rId21"/>
  </p:handoutMasterIdLst>
  <p:sldIdLst>
    <p:sldId id="256" r:id="rId9"/>
    <p:sldId id="272" r:id="rId10"/>
    <p:sldId id="273" r:id="rId11"/>
    <p:sldId id="274" r:id="rId12"/>
    <p:sldId id="275" r:id="rId13"/>
    <p:sldId id="277" r:id="rId14"/>
    <p:sldId id="276" r:id="rId15"/>
    <p:sldId id="279" r:id="rId16"/>
    <p:sldId id="278" r:id="rId17"/>
    <p:sldId id="281" r:id="rId18"/>
    <p:sldId id="280" r:id="rId19"/>
  </p:sldIdLst>
  <p:sldSz cx="12192000" cy="6858000"/>
  <p:notesSz cx="7010400" cy="9296400"/>
  <p:custDataLst>
    <p:tags r:id="rId2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FEAA9-7C69-453C-BCB0-E39C9F7AFB82}" v="13" vWet="15" dt="2022-12-22T11:58:00.740"/>
    <p1510:client id="{335A9089-CD08-2083-4F21-FE16C287C34C}" v="7" dt="2022-12-22T10:59:14.319"/>
    <p1510:client id="{6B6846DD-A884-23B1-0263-88FDB892E346}" v="101" dt="2022-12-22T12:05:26.74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9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4964-A79E-76E3-05E5-ED0D8B7D0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6344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1BA2-B878-D5EA-DF90-D9057A8B19C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4448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51, 2022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F7B1-665A-40A4-83F8-97FE1A3D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641C55-AE13-4878-878D-6122F4A7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98298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ea typeface="Tahoma"/>
                <a:cs typeface="Calibri"/>
              </a:rPr>
              <a:t>Twelve-month dengue case notification rate per 100 000 persons, </a:t>
            </a:r>
            <a:br>
              <a:rPr lang="en-GB" sz="2000" dirty="0">
                <a:latin typeface="+mj-lt"/>
                <a:ea typeface="Tahoma"/>
                <a:cs typeface="Calibri"/>
              </a:rPr>
            </a:br>
            <a:r>
              <a:rPr lang="en-GB" sz="2000" dirty="0">
                <a:latin typeface="+mj-lt"/>
                <a:ea typeface="Tahoma"/>
                <a:cs typeface="Calibri"/>
              </a:rPr>
              <a:t>January 2022 </a:t>
            </a:r>
            <a:r>
              <a:rPr lang="en-GB" sz="2000" dirty="0">
                <a:latin typeface="+mj-lt"/>
                <a:ea typeface="Tahoma"/>
                <a:cs typeface="Tahoma"/>
              </a:rPr>
              <a:t>– </a:t>
            </a:r>
            <a:r>
              <a:rPr lang="en-GB" sz="2000" dirty="0">
                <a:latin typeface="+mj-lt"/>
                <a:ea typeface="Tahoma"/>
                <a:cs typeface="Calibri"/>
              </a:rPr>
              <a:t>December 2022</a:t>
            </a:r>
            <a:endParaRPr lang="en-US" sz="2000" dirty="0">
              <a:latin typeface="+mj-lt"/>
              <a:ea typeface="Tahoma"/>
              <a:cs typeface="Calibri"/>
            </a:endParaRP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AE3BBDCD-B811-8592-183B-57E3A145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1168084"/>
            <a:ext cx="9024256" cy="53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4DA95D-326D-4DB5-86C1-7208EF35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1" y="336306"/>
            <a:ext cx="10194234" cy="84003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ea typeface="Tahoma"/>
                <a:cs typeface="Calibri"/>
              </a:rPr>
              <a:t>Three-month dengue case notification rate per 100 000 persons, </a:t>
            </a:r>
            <a:br>
              <a:rPr lang="en-GB" sz="2000" dirty="0">
                <a:latin typeface="+mj-lt"/>
                <a:ea typeface="Tahoma"/>
                <a:cs typeface="Calibri"/>
              </a:rPr>
            </a:br>
            <a:r>
              <a:rPr lang="en-GB" sz="2000" dirty="0">
                <a:latin typeface="+mj-lt"/>
                <a:ea typeface="Tahoma"/>
                <a:cs typeface="Calibri"/>
              </a:rPr>
              <a:t>October 2022 </a:t>
            </a:r>
            <a:r>
              <a:rPr lang="en-GB" sz="2000" dirty="0">
                <a:latin typeface="+mj-lt"/>
                <a:ea typeface="Tahoma"/>
                <a:cs typeface="Tahoma"/>
              </a:rPr>
              <a:t>–</a:t>
            </a:r>
            <a:r>
              <a:rPr lang="en-GB" sz="2000" dirty="0">
                <a:latin typeface="+mj-lt"/>
                <a:ea typeface="Tahoma"/>
                <a:cs typeface="Calibri"/>
              </a:rPr>
              <a:t> December 2022</a:t>
            </a: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7B7561E1-277B-8253-D7EF-C1FC8C6B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" y="1113656"/>
            <a:ext cx="8850085" cy="54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422A-5633-B4FC-770C-80A3B861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cases of Sudan virus disease (SVD) in Uganda, 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B7F1-2C0D-C9A4-51DF-1E64CB4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AD67D7D4-FDFF-8305-BBF5-A38161F1D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506" y="1167162"/>
            <a:ext cx="8531638" cy="5112158"/>
          </a:xfrm>
        </p:spPr>
      </p:pic>
    </p:spTree>
    <p:extLst>
      <p:ext uri="{BB962C8B-B14F-4D97-AF65-F5344CB8AC3E}">
        <p14:creationId xmlns:p14="http://schemas.microsoft.com/office/powerpoint/2010/main" val="153930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723-8322-0B0A-89DC-A2930CFF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Ebola disease cases reported in Uganda in 2022, by week of reporting</a:t>
            </a:r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7A318C-F56C-0C2A-6861-22FFAD62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54" y="1474237"/>
            <a:ext cx="9405452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2884-C03D-7023-AF41-9C601434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8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BF1F-2879-ABD5-B1E8-E3C116E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78545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human cases of avian influenza A (H9N2) virus infection by year of onset and country, 1998–2022 (updated on 20 December, n=115)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27101D-F847-B4C5-5796-EAC15ED2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81" y="1384220"/>
            <a:ext cx="10020430" cy="50913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D12E-37A3-6E6B-D3FC-E139BBEC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20E7-8B7F-CDCE-CB0E-DA8CCF66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03149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human cases of avian influenza A (H5N1) virus infection by year of onset and country, 2003–2022 (updated on 20 December, n=868)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4C90-5AAD-1FEB-98E1-D336B8D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42C01D-39BE-DE9B-8711-75B444A5E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982" y="1264436"/>
            <a:ext cx="6788728" cy="53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07" y="371388"/>
            <a:ext cx="10354188" cy="557109"/>
          </a:xfrm>
        </p:spPr>
        <p:txBody>
          <a:bodyPr>
            <a:noAutofit/>
          </a:bodyPr>
          <a:lstStyle/>
          <a:p>
            <a:pPr algn="ctr"/>
            <a:r>
              <a:rPr lang="en-GB" sz="1600" dirty="0">
                <a:effectLst/>
                <a:latin typeface="Tahoma"/>
                <a:ea typeface="Tahoma"/>
                <a:cs typeface="Tahoma"/>
              </a:rPr>
              <a:t>Geographical distribution of cholera cases reported </a:t>
            </a:r>
            <a:r>
              <a:rPr lang="en-GB" sz="1600" dirty="0">
                <a:latin typeface="Tahoma"/>
                <a:ea typeface="Tahoma"/>
                <a:cs typeface="Tahoma"/>
              </a:rPr>
              <a:t>worldwide, October</a:t>
            </a:r>
            <a:r>
              <a:rPr lang="en-GB" sz="16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sz="1600" dirty="0">
                <a:latin typeface="Tahoma"/>
                <a:ea typeface="Tahoma"/>
                <a:cs typeface="Tahoma"/>
              </a:rPr>
              <a:t>2022 – Dec</a:t>
            </a:r>
            <a:r>
              <a:rPr lang="en-GB" sz="1600" dirty="0">
                <a:effectLst/>
                <a:latin typeface="Tahoma"/>
                <a:ea typeface="Tahoma"/>
                <a:cs typeface="Tahoma"/>
              </a:rPr>
              <a:t>ember 2022</a:t>
            </a:r>
            <a:endParaRPr lang="en-GB" sz="1600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9FAFC-5293-2A38-985E-7C121CE47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97" y="1079653"/>
            <a:ext cx="9164598" cy="5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2AC7-ACF9-45BE-80E6-3B68E32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52997"/>
            <a:ext cx="10281720" cy="662071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Tahoma"/>
                <a:ea typeface="Tahoma"/>
                <a:cs typeface="Tahoma"/>
              </a:rPr>
              <a:t>Geographical distribution of cholera cases reported worldwide, </a:t>
            </a:r>
            <a:br>
              <a:rPr lang="en-GB" sz="1800" dirty="0">
                <a:latin typeface="Tahoma"/>
                <a:ea typeface="Tahoma"/>
                <a:cs typeface="Tahoma"/>
              </a:rPr>
            </a:br>
            <a:r>
              <a:rPr lang="en-GB" sz="1800" dirty="0">
                <a:latin typeface="Tahoma"/>
                <a:ea typeface="Tahoma"/>
                <a:cs typeface="Tahoma"/>
              </a:rPr>
              <a:t>January 2022 – December 2022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FC572-971B-C23A-4F39-0DC67F067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0" y="1182592"/>
            <a:ext cx="8743960" cy="5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2B79-06E8-4E14-AF50-A596A9E4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2" y="312427"/>
            <a:ext cx="9906903" cy="8429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latin typeface="+mj-lt"/>
                <a:ea typeface="Tahoma"/>
                <a:cs typeface="Tahoma"/>
              </a:rPr>
              <a:t>Twelve-month chikungunya virus disease case notification rate per 100 000 persons,  January 2022 –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Picture 5" descr="Map&#10;&#10;Description automatically generated">
            <a:extLst>
              <a:ext uri="{FF2B5EF4-FFF2-40B4-BE49-F238E27FC236}">
                <a16:creationId xmlns:a16="http://schemas.microsoft.com/office/drawing/2014/main" id="{F768361C-DFA8-EC1E-8D24-34AFCC18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2" y="1157199"/>
            <a:ext cx="8414657" cy="51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93FD-95BD-4F75-B169-D42F8CB0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" y="223936"/>
            <a:ext cx="10646816" cy="95172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ea typeface="Tahoma"/>
                <a:cs typeface="Tahoma"/>
              </a:rPr>
              <a:t>Three-month chikungunya virus disease case notification rate per 100 000 persons, </a:t>
            </a:r>
            <a:br>
              <a:rPr lang="en-GB" sz="2000" dirty="0">
                <a:latin typeface="+mj-lt"/>
                <a:ea typeface="Tahoma"/>
                <a:cs typeface="Tahoma"/>
              </a:rPr>
            </a:br>
            <a:r>
              <a:rPr lang="en-GB" sz="2000" dirty="0">
                <a:latin typeface="+mj-lt"/>
                <a:ea typeface="Tahoma"/>
                <a:cs typeface="Calibri"/>
              </a:rPr>
              <a:t>October 2022 </a:t>
            </a:r>
            <a:r>
              <a:rPr lang="en-GB" sz="2000" dirty="0">
                <a:latin typeface="+mj-lt"/>
                <a:ea typeface="Tahoma"/>
                <a:cs typeface="Tahoma"/>
              </a:rPr>
              <a:t>–</a:t>
            </a:r>
            <a:r>
              <a:rPr lang="en-GB" sz="2000" dirty="0">
                <a:latin typeface="+mj-lt"/>
                <a:ea typeface="Tahoma"/>
                <a:cs typeface="Calibri"/>
              </a:rPr>
              <a:t> December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9F1E4-4888-4E12-9FBA-08EC8E0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E3A9475-9B85-62B3-6EF8-A55213C0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5" y="1070114"/>
            <a:ext cx="8654142" cy="52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83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4 - Copy.potx" id="{17D98BBD-48FA-4D80-9A55-A1935E07CB2B}" vid="{6C950942-4CA1-45AB-B304-D6B565DD9F32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3" ma:contentTypeDescription="Create a new document." ma:contentTypeScope="" ma:versionID="7bcfda5159ba5623cfbdedd8a7ee36f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c7f241ab37114bfdfcd6e98203fcf7a2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7E2BF05-06AA-404A-A5BB-A217229C1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6707851-2300-44a1-a4f6-7b3a15322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Theme_ECDC</vt:lpstr>
      <vt:lpstr>1_Theme_ECDC</vt:lpstr>
      <vt:lpstr>Theme_ECDC</vt:lpstr>
      <vt:lpstr>Reusable maps and graphs from ECDC Communicable Disease Threats Report  Week 51, 2022 </vt:lpstr>
      <vt:lpstr>Geographical distribution of cases of Sudan virus disease (SVD) in Uganda, 2022</vt:lpstr>
      <vt:lpstr>Ebola disease cases reported in Uganda in 2022, by week of reporting</vt:lpstr>
      <vt:lpstr>Distribution of confirmed human cases of avian influenza A (H9N2) virus infection by year of onset and country, 1998–2022 (updated on 20 December, n=115)</vt:lpstr>
      <vt:lpstr>Distribution of human cases of avian influenza A (H5N1) virus infection by year of onset and country, 2003–2022 (updated on 20 December, n=868)</vt:lpstr>
      <vt:lpstr>Geographical distribution of cholera cases reported worldwide, October 2022 – December 2022</vt:lpstr>
      <vt:lpstr>Geographical distribution of cholera cases reported worldwide,  January 2022 – December 2022</vt:lpstr>
      <vt:lpstr>Twelve-month chikungunya virus disease case notification rate per 100 000 persons,  January 2022 – December 2022</vt:lpstr>
      <vt:lpstr>Three-month chikungunya virus disease case notification rate per 100 000 persons,  October 2022 – December 2022</vt:lpstr>
      <vt:lpstr>Twelve-month dengue case notification rate per 100 000 persons,  January 2022 – December 2022</vt:lpstr>
      <vt:lpstr>Three-month dengue case notification rate per 100 000 persons,  October 2022 – December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95</cp:revision>
  <cp:lastPrinted>2017-03-24T07:50:18Z</cp:lastPrinted>
  <dcterms:created xsi:type="dcterms:W3CDTF">2015-11-05T13:02:54Z</dcterms:created>
  <dcterms:modified xsi:type="dcterms:W3CDTF">2022-12-22T12:06:46Z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