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6"/>
    <p:sldMasterId id="2147483716" r:id="rId7"/>
    <p:sldMasterId id="2147483719" r:id="rId8"/>
    <p:sldMasterId id="2147483724" r:id="rId9"/>
    <p:sldMasterId id="2147483726" r:id="rId10"/>
    <p:sldMasterId id="2147483728" r:id="rId11"/>
    <p:sldMasterId id="2147483730" r:id="rId12"/>
    <p:sldMasterId id="2147483732" r:id="rId13"/>
  </p:sldMasterIdLst>
  <p:notesMasterIdLst>
    <p:notesMasterId r:id="rId26"/>
  </p:notesMasterIdLst>
  <p:handoutMasterIdLst>
    <p:handoutMasterId r:id="rId27"/>
  </p:handoutMasterIdLst>
  <p:sldIdLst>
    <p:sldId id="256" r:id="rId14"/>
    <p:sldId id="404" r:id="rId15"/>
    <p:sldId id="391" r:id="rId16"/>
    <p:sldId id="408" r:id="rId17"/>
    <p:sldId id="409" r:id="rId18"/>
    <p:sldId id="410" r:id="rId19"/>
    <p:sldId id="400" r:id="rId20"/>
    <p:sldId id="401" r:id="rId21"/>
    <p:sldId id="403" r:id="rId22"/>
    <p:sldId id="402" r:id="rId23"/>
    <p:sldId id="406" r:id="rId24"/>
    <p:sldId id="407" r:id="rId25"/>
  </p:sldIdLst>
  <p:sldSz cx="9144000" cy="6858000" type="screen4x3"/>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BF7F"/>
    <a:srgbClr val="FFE471"/>
    <a:srgbClr val="FF9999"/>
    <a:srgbClr val="FF99CC"/>
    <a:srgbClr val="FFCC00"/>
    <a:srgbClr val="FF9933"/>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79" autoAdjust="0"/>
    <p:restoredTop sz="90251" autoAdjust="0"/>
  </p:normalViewPr>
  <p:slideViewPr>
    <p:cSldViewPr snapToGrid="0">
      <p:cViewPr varScale="1">
        <p:scale>
          <a:sx n="61" d="100"/>
          <a:sy n="61" d="100"/>
        </p:scale>
        <p:origin x="1182" y="6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79" d="100"/>
          <a:sy n="79" d="100"/>
        </p:scale>
        <p:origin x="3960"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Master" Target="slideMasters/slideMaster8.xml"/><Relationship Id="rId18" Type="http://schemas.openxmlformats.org/officeDocument/2006/relationships/slide" Target="slides/slide5.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 Target="slides/slide4.xml"/><Relationship Id="rId25"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11.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commentAuthors" Target="commentAuthors.xml"/><Relationship Id="rId10" Type="http://schemas.openxmlformats.org/officeDocument/2006/relationships/slideMaster" Target="slideMasters/slideMaster5.xml"/><Relationship Id="rId19" Type="http://schemas.openxmlformats.org/officeDocument/2006/relationships/slide" Target="slides/slide6.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2.png"/><Relationship Id="rId1" Type="http://schemas.openxmlformats.org/officeDocument/2006/relationships/themeOverride" Target="../theme/themeOverrid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[H7N9_WLD_2013_2017_CaseB_DataSet.xlsm]EpicurveMonth!PivotTable1</c:name>
    <c:fmtId val="-1"/>
  </c:pivotSource>
  <c:chart>
    <c:title>
      <c:tx>
        <c:rich>
          <a:bodyPr/>
          <a:lstStyle/>
          <a:p>
            <a:pPr>
              <a:defRPr/>
            </a:pPr>
            <a:r>
              <a:rPr lang="en-GB" sz="1400" b="0"/>
              <a:t>Number</a:t>
            </a:r>
            <a:r>
              <a:rPr lang="en-GB" sz="1400" b="0" baseline="0"/>
              <a:t> of cases</a:t>
            </a:r>
            <a:endParaRPr lang="en-GB" sz="1400" b="0"/>
          </a:p>
        </c:rich>
      </c:tx>
      <c:layout>
        <c:manualLayout>
          <c:xMode val="edge"/>
          <c:yMode val="edge"/>
          <c:x val="9.8923094089106833E-3"/>
          <c:y val="4.7228785907822797E-3"/>
        </c:manualLayout>
      </c:layout>
      <c:overlay val="0"/>
    </c:title>
    <c:autoTitleDeleted val="0"/>
    <c:pivotFmts>
      <c:pivotFmt>
        <c:idx val="0"/>
        <c:marker>
          <c:symbol val="none"/>
        </c:marker>
      </c:pivotFmt>
      <c:pivotFmt>
        <c:idx val="1"/>
        <c:spPr>
          <a:solidFill>
            <a:schemeClr val="accent3">
              <a:lumMod val="75000"/>
            </a:schemeClr>
          </a:solidFill>
        </c:spPr>
        <c:marker>
          <c:symbol val="none"/>
        </c:marker>
      </c:pivotFmt>
      <c:pivotFmt>
        <c:idx val="2"/>
        <c:spPr>
          <a:solidFill>
            <a:schemeClr val="accent3">
              <a:lumMod val="50000"/>
            </a:schemeClr>
          </a:solidFill>
        </c:spPr>
        <c:marker>
          <c:symbol val="none"/>
        </c:marker>
      </c:pivotFmt>
      <c:pivotFmt>
        <c:idx val="3"/>
        <c:spPr>
          <a:solidFill>
            <a:schemeClr val="accent3">
              <a:lumMod val="50000"/>
            </a:schemeClr>
          </a:solidFill>
        </c:spPr>
        <c:marker>
          <c:symbol val="none"/>
        </c:marker>
      </c:pivotFmt>
      <c:pivotFmt>
        <c:idx val="4"/>
        <c:spPr>
          <a:solidFill>
            <a:schemeClr val="accent3">
              <a:lumMod val="75000"/>
            </a:schemeClr>
          </a:solidFill>
        </c:spPr>
        <c:marker>
          <c:symbol val="none"/>
        </c:marker>
      </c:pivotFmt>
      <c:pivotFmt>
        <c:idx val="5"/>
        <c:marker>
          <c:symbol val="none"/>
        </c:marker>
      </c:pivotFmt>
      <c:pivotFmt>
        <c:idx val="6"/>
        <c:spPr>
          <a:solidFill>
            <a:schemeClr val="accent3">
              <a:lumMod val="50000"/>
            </a:schemeClr>
          </a:solidFill>
        </c:spPr>
        <c:marker>
          <c:symbol val="none"/>
        </c:marker>
      </c:pivotFmt>
      <c:pivotFmt>
        <c:idx val="7"/>
        <c:spPr>
          <a:solidFill>
            <a:schemeClr val="accent3">
              <a:lumMod val="75000"/>
            </a:schemeClr>
          </a:solidFill>
        </c:spPr>
        <c:marker>
          <c:symbol val="none"/>
        </c:marker>
      </c:pivotFmt>
      <c:pivotFmt>
        <c:idx val="8"/>
        <c:marker>
          <c:symbol val="none"/>
        </c:marker>
      </c:pivotFmt>
      <c:pivotFmt>
        <c:idx val="9"/>
        <c:spPr>
          <a:solidFill>
            <a:srgbClr val="9BBB59">
              <a:lumMod val="50000"/>
            </a:srgbClr>
          </a:solidFill>
        </c:spPr>
      </c:pivotFmt>
      <c:pivotFmt>
        <c:idx val="10"/>
        <c:spPr>
          <a:solidFill>
            <a:srgbClr val="9BBB59">
              <a:lumMod val="75000"/>
            </a:srgbClr>
          </a:solidFill>
        </c:spPr>
      </c:pivotFmt>
      <c:pivotFmt>
        <c:idx val="11"/>
        <c:spPr>
          <a:solidFill>
            <a:srgbClr val="9BBB59">
              <a:lumMod val="60000"/>
              <a:lumOff val="40000"/>
            </a:srgbClr>
          </a:solidFill>
        </c:spPr>
      </c:pivotFmt>
      <c:pivotFmt>
        <c:idx val="12"/>
        <c:spPr>
          <a:blipFill>
            <a:blip xmlns:r="http://schemas.openxmlformats.org/officeDocument/2006/relationships" r:embed="rId2"/>
            <a:stretch>
              <a:fillRect/>
            </a:stretch>
          </a:blipFill>
        </c:spPr>
        <c:marker>
          <c:symbol val="none"/>
        </c:marker>
      </c:pivotFmt>
      <c:pivotFmt>
        <c:idx val="13"/>
        <c:spPr>
          <a:blipFill>
            <a:blip xmlns:r="http://schemas.openxmlformats.org/officeDocument/2006/relationships" r:embed="rId2"/>
            <a:stretch>
              <a:fillRect/>
            </a:stretch>
          </a:blipFill>
        </c:spPr>
        <c:marker>
          <c:symbol val="none"/>
        </c:marker>
      </c:pivotFmt>
      <c:pivotFmt>
        <c:idx val="14"/>
        <c:spPr>
          <a:blipFill>
            <a:blip xmlns:r="http://schemas.openxmlformats.org/officeDocument/2006/relationships" r:embed="rId2"/>
            <a:stretch>
              <a:fillRect/>
            </a:stretch>
          </a:blipFill>
        </c:spPr>
        <c:marker>
          <c:symbol val="none"/>
        </c:marker>
      </c:pivotFmt>
    </c:pivotFmts>
    <c:plotArea>
      <c:layout>
        <c:manualLayout>
          <c:layoutTarget val="inner"/>
          <c:xMode val="edge"/>
          <c:yMode val="edge"/>
          <c:x val="4.0106489945110298E-2"/>
          <c:y val="8.3522615182249363E-2"/>
          <c:w val="0.90923807097809461"/>
          <c:h val="0.68155693597487277"/>
        </c:manualLayout>
      </c:layout>
      <c:barChart>
        <c:barDir val="col"/>
        <c:grouping val="stacked"/>
        <c:varyColors val="0"/>
        <c:ser>
          <c:idx val="0"/>
          <c:order val="0"/>
          <c:tx>
            <c:strRef>
              <c:f>EpicurveMonth!$B$1</c:f>
              <c:strCache>
                <c:ptCount val="1"/>
                <c:pt idx="0">
                  <c:v>Total</c:v>
                </c:pt>
              </c:strCache>
            </c:strRef>
          </c:tx>
          <c:spPr>
            <a:blipFill>
              <a:blip xmlns:r="http://schemas.openxmlformats.org/officeDocument/2006/relationships" r:embed="rId2"/>
              <a:stretch>
                <a:fillRect/>
              </a:stretch>
            </a:blipFill>
          </c:spPr>
          <c:invertIfNegative val="0"/>
          <c:pictureOptions>
            <c:pictureFormat val="stackScale"/>
          </c:pictureOptions>
          <c:cat>
            <c:strRef>
              <c:f>EpicurveMonth!$A$2:$A$59</c:f>
              <c:strCache>
                <c:ptCount val="57"/>
                <c:pt idx="0">
                  <c:v>2013-01</c:v>
                </c:pt>
                <c:pt idx="1">
                  <c:v>2013-02</c:v>
                </c:pt>
                <c:pt idx="2">
                  <c:v>2013-03</c:v>
                </c:pt>
                <c:pt idx="3">
                  <c:v>2013-04</c:v>
                </c:pt>
                <c:pt idx="4">
                  <c:v>2013-05</c:v>
                </c:pt>
                <c:pt idx="5">
                  <c:v>2013-06</c:v>
                </c:pt>
                <c:pt idx="6">
                  <c:v>2013-07</c:v>
                </c:pt>
                <c:pt idx="7">
                  <c:v>2013-08</c:v>
                </c:pt>
                <c:pt idx="8">
                  <c:v>2013-09</c:v>
                </c:pt>
                <c:pt idx="9">
                  <c:v>2013-10</c:v>
                </c:pt>
                <c:pt idx="10">
                  <c:v>2013-11</c:v>
                </c:pt>
                <c:pt idx="11">
                  <c:v>2013-12</c:v>
                </c:pt>
                <c:pt idx="12">
                  <c:v>2014-01</c:v>
                </c:pt>
                <c:pt idx="13">
                  <c:v>2014-02</c:v>
                </c:pt>
                <c:pt idx="14">
                  <c:v>2014-03</c:v>
                </c:pt>
                <c:pt idx="15">
                  <c:v>2014-04</c:v>
                </c:pt>
                <c:pt idx="16">
                  <c:v>2014-05</c:v>
                </c:pt>
                <c:pt idx="17">
                  <c:v>2014-06</c:v>
                </c:pt>
                <c:pt idx="18">
                  <c:v>2014-07</c:v>
                </c:pt>
                <c:pt idx="19">
                  <c:v>2014-08</c:v>
                </c:pt>
                <c:pt idx="20">
                  <c:v>2014-09</c:v>
                </c:pt>
                <c:pt idx="21">
                  <c:v>2014-10</c:v>
                </c:pt>
                <c:pt idx="22">
                  <c:v>2014-11</c:v>
                </c:pt>
                <c:pt idx="23">
                  <c:v>2014-12</c:v>
                </c:pt>
                <c:pt idx="24">
                  <c:v>2015-01</c:v>
                </c:pt>
                <c:pt idx="25">
                  <c:v>2015-02</c:v>
                </c:pt>
                <c:pt idx="26">
                  <c:v>2015-03</c:v>
                </c:pt>
                <c:pt idx="27">
                  <c:v>2015-04</c:v>
                </c:pt>
                <c:pt idx="28">
                  <c:v>2015-05</c:v>
                </c:pt>
                <c:pt idx="29">
                  <c:v>2015-06</c:v>
                </c:pt>
                <c:pt idx="30">
                  <c:v>2015-07</c:v>
                </c:pt>
                <c:pt idx="31">
                  <c:v>2015-08</c:v>
                </c:pt>
                <c:pt idx="32">
                  <c:v>2015-09</c:v>
                </c:pt>
                <c:pt idx="33">
                  <c:v>2015-10</c:v>
                </c:pt>
                <c:pt idx="34">
                  <c:v>2015-11</c:v>
                </c:pt>
                <c:pt idx="35">
                  <c:v>2015-12</c:v>
                </c:pt>
                <c:pt idx="36">
                  <c:v>2016-01</c:v>
                </c:pt>
                <c:pt idx="37">
                  <c:v>2016-02</c:v>
                </c:pt>
                <c:pt idx="38">
                  <c:v>2016-03</c:v>
                </c:pt>
                <c:pt idx="39">
                  <c:v>2016-04</c:v>
                </c:pt>
                <c:pt idx="40">
                  <c:v>2016-05</c:v>
                </c:pt>
                <c:pt idx="41">
                  <c:v>2016-06</c:v>
                </c:pt>
                <c:pt idx="42">
                  <c:v>2016-07</c:v>
                </c:pt>
                <c:pt idx="43">
                  <c:v>2016-08</c:v>
                </c:pt>
                <c:pt idx="44">
                  <c:v>2016-09</c:v>
                </c:pt>
                <c:pt idx="45">
                  <c:v>2016-10</c:v>
                </c:pt>
                <c:pt idx="46">
                  <c:v>2016-11</c:v>
                </c:pt>
                <c:pt idx="47">
                  <c:v>2016-12</c:v>
                </c:pt>
                <c:pt idx="48">
                  <c:v>2017-01</c:v>
                </c:pt>
                <c:pt idx="49">
                  <c:v>2017-02</c:v>
                </c:pt>
                <c:pt idx="50">
                  <c:v>2017-03</c:v>
                </c:pt>
                <c:pt idx="51">
                  <c:v>2017-04</c:v>
                </c:pt>
                <c:pt idx="52">
                  <c:v>2017-05</c:v>
                </c:pt>
                <c:pt idx="53">
                  <c:v>2017-06</c:v>
                </c:pt>
                <c:pt idx="54">
                  <c:v>2017-07</c:v>
                </c:pt>
                <c:pt idx="55">
                  <c:v>2017-08</c:v>
                </c:pt>
                <c:pt idx="56">
                  <c:v>2017-09</c:v>
                </c:pt>
              </c:strCache>
            </c:strRef>
          </c:cat>
          <c:val>
            <c:numRef>
              <c:f>EpicurveMonth!$B$2:$B$59</c:f>
              <c:numCache>
                <c:formatCode>General</c:formatCode>
                <c:ptCount val="57"/>
                <c:pt idx="0">
                  <c:v>0</c:v>
                </c:pt>
                <c:pt idx="1">
                  <c:v>2</c:v>
                </c:pt>
                <c:pt idx="2">
                  <c:v>31</c:v>
                </c:pt>
                <c:pt idx="3">
                  <c:v>98</c:v>
                </c:pt>
                <c:pt idx="4">
                  <c:v>2</c:v>
                </c:pt>
                <c:pt idx="5">
                  <c:v>0</c:v>
                </c:pt>
                <c:pt idx="6">
                  <c:v>2</c:v>
                </c:pt>
                <c:pt idx="7">
                  <c:v>0</c:v>
                </c:pt>
                <c:pt idx="8">
                  <c:v>0</c:v>
                </c:pt>
                <c:pt idx="9">
                  <c:v>3</c:v>
                </c:pt>
                <c:pt idx="10">
                  <c:v>4</c:v>
                </c:pt>
                <c:pt idx="11">
                  <c:v>16</c:v>
                </c:pt>
                <c:pt idx="12">
                  <c:v>171</c:v>
                </c:pt>
                <c:pt idx="13">
                  <c:v>58</c:v>
                </c:pt>
                <c:pt idx="14">
                  <c:v>27</c:v>
                </c:pt>
                <c:pt idx="15">
                  <c:v>23</c:v>
                </c:pt>
                <c:pt idx="16">
                  <c:v>11</c:v>
                </c:pt>
                <c:pt idx="17">
                  <c:v>3</c:v>
                </c:pt>
                <c:pt idx="18">
                  <c:v>1</c:v>
                </c:pt>
                <c:pt idx="19">
                  <c:v>1</c:v>
                </c:pt>
                <c:pt idx="20">
                  <c:v>2</c:v>
                </c:pt>
                <c:pt idx="21">
                  <c:v>2</c:v>
                </c:pt>
                <c:pt idx="22">
                  <c:v>11</c:v>
                </c:pt>
                <c:pt idx="23">
                  <c:v>26</c:v>
                </c:pt>
                <c:pt idx="24">
                  <c:v>90</c:v>
                </c:pt>
                <c:pt idx="25">
                  <c:v>56</c:v>
                </c:pt>
                <c:pt idx="26">
                  <c:v>14</c:v>
                </c:pt>
                <c:pt idx="27">
                  <c:v>7</c:v>
                </c:pt>
                <c:pt idx="28">
                  <c:v>14</c:v>
                </c:pt>
                <c:pt idx="29">
                  <c:v>1</c:v>
                </c:pt>
                <c:pt idx="30">
                  <c:v>0</c:v>
                </c:pt>
                <c:pt idx="31">
                  <c:v>0</c:v>
                </c:pt>
                <c:pt idx="32">
                  <c:v>2</c:v>
                </c:pt>
                <c:pt idx="33">
                  <c:v>2</c:v>
                </c:pt>
                <c:pt idx="34">
                  <c:v>3</c:v>
                </c:pt>
                <c:pt idx="35">
                  <c:v>17</c:v>
                </c:pt>
                <c:pt idx="36">
                  <c:v>33</c:v>
                </c:pt>
                <c:pt idx="37">
                  <c:v>24</c:v>
                </c:pt>
                <c:pt idx="38">
                  <c:v>13</c:v>
                </c:pt>
                <c:pt idx="39">
                  <c:v>11</c:v>
                </c:pt>
                <c:pt idx="40">
                  <c:v>8</c:v>
                </c:pt>
                <c:pt idx="41">
                  <c:v>6</c:v>
                </c:pt>
                <c:pt idx="42">
                  <c:v>3</c:v>
                </c:pt>
                <c:pt idx="43">
                  <c:v>0</c:v>
                </c:pt>
                <c:pt idx="44">
                  <c:v>0</c:v>
                </c:pt>
                <c:pt idx="45">
                  <c:v>4</c:v>
                </c:pt>
                <c:pt idx="46">
                  <c:v>13</c:v>
                </c:pt>
                <c:pt idx="47">
                  <c:v>150</c:v>
                </c:pt>
                <c:pt idx="48">
                  <c:v>227</c:v>
                </c:pt>
                <c:pt idx="49">
                  <c:v>106</c:v>
                </c:pt>
                <c:pt idx="50">
                  <c:v>82</c:v>
                </c:pt>
                <c:pt idx="51">
                  <c:v>97</c:v>
                </c:pt>
                <c:pt idx="52">
                  <c:v>56</c:v>
                </c:pt>
                <c:pt idx="53">
                  <c:v>23</c:v>
                </c:pt>
                <c:pt idx="54">
                  <c:v>1</c:v>
                </c:pt>
                <c:pt idx="55">
                  <c:v>4</c:v>
                </c:pt>
                <c:pt idx="56">
                  <c:v>3</c:v>
                </c:pt>
              </c:numCache>
            </c:numRef>
          </c:val>
          <c:extLst xmlns:c16r2="http://schemas.microsoft.com/office/drawing/2015/06/chart">
            <c:ext xmlns:c16="http://schemas.microsoft.com/office/drawing/2014/chart" uri="{C3380CC4-5D6E-409C-BE32-E72D297353CC}">
              <c16:uniqueId val="{00000000-4885-4B87-89CC-A1A8E0560E59}"/>
            </c:ext>
          </c:extLst>
        </c:ser>
        <c:dLbls>
          <c:showLegendKey val="0"/>
          <c:showVal val="0"/>
          <c:showCatName val="0"/>
          <c:showSerName val="0"/>
          <c:showPercent val="0"/>
          <c:showBubbleSize val="0"/>
        </c:dLbls>
        <c:gapWidth val="0"/>
        <c:axId val="239285824"/>
        <c:axId val="239286216"/>
      </c:barChart>
      <c:catAx>
        <c:axId val="239285824"/>
        <c:scaling>
          <c:orientation val="minMax"/>
        </c:scaling>
        <c:delete val="0"/>
        <c:axPos val="b"/>
        <c:title>
          <c:tx>
            <c:rich>
              <a:bodyPr/>
              <a:lstStyle/>
              <a:p>
                <a:pPr>
                  <a:defRPr sz="1200"/>
                </a:pPr>
                <a:r>
                  <a:rPr lang="en-US" sz="1400"/>
                  <a:t>Week</a:t>
                </a:r>
                <a:r>
                  <a:rPr lang="en-US" sz="1400" baseline="0"/>
                  <a:t> of onset</a:t>
                </a:r>
                <a:endParaRPr lang="en-US" sz="1400"/>
              </a:p>
            </c:rich>
          </c:tx>
          <c:layout>
            <c:manualLayout>
              <c:xMode val="edge"/>
              <c:yMode val="edge"/>
              <c:x val="0.43102191217949148"/>
              <c:y val="0.91074467623536992"/>
            </c:manualLayout>
          </c:layout>
          <c:overlay val="0"/>
        </c:title>
        <c:numFmt formatCode="General" sourceLinked="0"/>
        <c:majorTickMark val="out"/>
        <c:minorTickMark val="none"/>
        <c:tickLblPos val="low"/>
        <c:txPr>
          <a:bodyPr/>
          <a:lstStyle/>
          <a:p>
            <a:pPr>
              <a:defRPr sz="1400"/>
            </a:pPr>
            <a:endParaRPr lang="en-US"/>
          </a:p>
        </c:txPr>
        <c:crossAx val="239286216"/>
        <c:crosses val="autoZero"/>
        <c:auto val="1"/>
        <c:lblAlgn val="ctr"/>
        <c:lblOffset val="100"/>
        <c:noMultiLvlLbl val="0"/>
      </c:catAx>
      <c:valAx>
        <c:axId val="239286216"/>
        <c:scaling>
          <c:orientation val="minMax"/>
          <c:min val="0"/>
        </c:scaling>
        <c:delete val="0"/>
        <c:axPos val="l"/>
        <c:numFmt formatCode="General" sourceLinked="1"/>
        <c:majorTickMark val="out"/>
        <c:minorTickMark val="none"/>
        <c:tickLblPos val="nextTo"/>
        <c:txPr>
          <a:bodyPr/>
          <a:lstStyle/>
          <a:p>
            <a:pPr>
              <a:defRPr sz="1100"/>
            </a:pPr>
            <a:endParaRPr lang="en-US"/>
          </a:p>
        </c:txPr>
        <c:crossAx val="239285824"/>
        <c:crosses val="autoZero"/>
        <c:crossBetween val="between"/>
      </c:valAx>
    </c:plotArea>
    <c:plotVisOnly val="1"/>
    <c:dispBlanksAs val="gap"/>
    <c:showDLblsOverMax val="0"/>
  </c:chart>
  <c:spPr>
    <a:ln>
      <a:noFill/>
    </a:ln>
  </c:spPr>
  <c:externalData r:id="rId3">
    <c:autoUpdate val="0"/>
  </c:externalData>
  <c:userShapes r:id="rId4"/>
  <c:extLst xmlns:c16r2="http://schemas.microsoft.com/office/drawing/2015/06/char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[MERSCov_WLD_OLD_DataSet.xlsm]EpiCurveMonth!PivotTable1</c:name>
    <c:fmtId val="37"/>
  </c:pivotSource>
  <c:chart>
    <c:title>
      <c:tx>
        <c:rich>
          <a:bodyPr/>
          <a:lstStyle/>
          <a:p>
            <a:pPr>
              <a:defRPr/>
            </a:pPr>
            <a:r>
              <a:rPr lang="en-GB" sz="1200"/>
              <a:t>Number of cases by place of infection</a:t>
            </a:r>
          </a:p>
          <a:p>
            <a:pPr>
              <a:defRPr/>
            </a:pPr>
            <a:endParaRPr lang="en-GB" sz="1400"/>
          </a:p>
        </c:rich>
      </c:tx>
      <c:layout>
        <c:manualLayout>
          <c:xMode val="edge"/>
          <c:yMode val="edge"/>
          <c:x val="4.6937965861458632E-2"/>
          <c:y val="6.1943453918216103E-3"/>
        </c:manualLayout>
      </c:layout>
      <c:overlay val="0"/>
    </c:title>
    <c:autoTitleDeleted val="0"/>
    <c:pivotFmts>
      <c:pivotFmt>
        <c:idx val="0"/>
        <c:marker>
          <c:symbol val="none"/>
        </c:marker>
      </c:pivotFmt>
      <c:pivotFmt>
        <c:idx val="1"/>
        <c:spPr>
          <a:solidFill>
            <a:schemeClr val="accent3">
              <a:lumMod val="75000"/>
            </a:schemeClr>
          </a:solidFill>
        </c:spPr>
        <c:marker>
          <c:symbol val="none"/>
        </c:marker>
      </c:pivotFmt>
      <c:pivotFmt>
        <c:idx val="2"/>
        <c:spPr>
          <a:solidFill>
            <a:schemeClr val="accent3">
              <a:lumMod val="50000"/>
            </a:schemeClr>
          </a:solidFill>
        </c:spPr>
        <c:marker>
          <c:symbol val="none"/>
        </c:marker>
      </c:pivotFmt>
      <c:pivotFmt>
        <c:idx val="3"/>
        <c:spPr>
          <a:solidFill>
            <a:schemeClr val="accent3">
              <a:lumMod val="50000"/>
            </a:schemeClr>
          </a:solidFill>
        </c:spPr>
        <c:marker>
          <c:symbol val="none"/>
        </c:marker>
      </c:pivotFmt>
      <c:pivotFmt>
        <c:idx val="4"/>
        <c:spPr>
          <a:solidFill>
            <a:schemeClr val="accent3">
              <a:lumMod val="75000"/>
            </a:schemeClr>
          </a:solidFill>
        </c:spPr>
        <c:marker>
          <c:symbol val="none"/>
        </c:marker>
      </c:pivotFmt>
      <c:pivotFmt>
        <c:idx val="5"/>
        <c:marker>
          <c:symbol val="none"/>
        </c:marker>
      </c:pivotFmt>
      <c:pivotFmt>
        <c:idx val="6"/>
        <c:spPr>
          <a:solidFill>
            <a:schemeClr val="accent3">
              <a:lumMod val="50000"/>
            </a:schemeClr>
          </a:solidFill>
        </c:spPr>
        <c:marker>
          <c:symbol val="none"/>
        </c:marker>
      </c:pivotFmt>
      <c:pivotFmt>
        <c:idx val="7"/>
        <c:spPr>
          <a:solidFill>
            <a:schemeClr val="accent3">
              <a:lumMod val="75000"/>
            </a:schemeClr>
          </a:solidFill>
        </c:spPr>
        <c:marker>
          <c:symbol val="none"/>
        </c:marker>
      </c:pivotFmt>
      <c:pivotFmt>
        <c:idx val="8"/>
        <c:marker>
          <c:symbol val="none"/>
        </c:marker>
      </c:pivotFmt>
      <c:pivotFmt>
        <c:idx val="9"/>
        <c:spPr>
          <a:solidFill>
            <a:srgbClr val="9BBB59">
              <a:lumMod val="50000"/>
            </a:srgbClr>
          </a:solidFill>
        </c:spPr>
      </c:pivotFmt>
      <c:pivotFmt>
        <c:idx val="10"/>
        <c:spPr>
          <a:solidFill>
            <a:srgbClr val="9BBB59">
              <a:lumMod val="75000"/>
            </a:srgbClr>
          </a:solidFill>
        </c:spPr>
      </c:pivotFmt>
      <c:pivotFmt>
        <c:idx val="11"/>
        <c:spPr>
          <a:solidFill>
            <a:srgbClr val="9BBB59">
              <a:lumMod val="60000"/>
              <a:lumOff val="40000"/>
            </a:srgbClr>
          </a:solidFill>
        </c:spPr>
      </c:pivotFmt>
      <c:pivotFmt>
        <c:idx val="12"/>
        <c:spPr>
          <a:solidFill>
            <a:srgbClr val="9BBB59">
              <a:lumMod val="50000"/>
            </a:srgbClr>
          </a:solidFill>
        </c:spPr>
        <c:marker>
          <c:symbol val="none"/>
        </c:marker>
      </c:pivotFmt>
      <c:pivotFmt>
        <c:idx val="13"/>
        <c:marker>
          <c:symbol val="none"/>
        </c:marker>
      </c:pivotFmt>
      <c:pivotFmt>
        <c:idx val="14"/>
        <c:spPr>
          <a:solidFill>
            <a:srgbClr val="9BBB59">
              <a:lumMod val="50000"/>
            </a:srgbClr>
          </a:solidFill>
        </c:spPr>
        <c:marker>
          <c:symbol val="none"/>
        </c:marker>
      </c:pivotFmt>
      <c:pivotFmt>
        <c:idx val="15"/>
        <c:marker>
          <c:symbol val="none"/>
        </c:marker>
      </c:pivotFmt>
      <c:pivotFmt>
        <c:idx val="16"/>
        <c:spPr>
          <a:solidFill>
            <a:srgbClr val="9BBB59">
              <a:lumMod val="50000"/>
            </a:srgbClr>
          </a:solidFill>
        </c:spPr>
        <c:marker>
          <c:symbol val="none"/>
        </c:marker>
      </c:pivotFmt>
      <c:pivotFmt>
        <c:idx val="17"/>
        <c:marker>
          <c:symbol val="none"/>
        </c:marker>
      </c:pivotFmt>
    </c:pivotFmts>
    <c:plotArea>
      <c:layout>
        <c:manualLayout>
          <c:layoutTarget val="inner"/>
          <c:xMode val="edge"/>
          <c:yMode val="edge"/>
          <c:x val="9.5265115403175504E-2"/>
          <c:y val="6.9438745742595995E-2"/>
          <c:w val="0.87279764384947123"/>
          <c:h val="0.63273799333449421"/>
        </c:manualLayout>
      </c:layout>
      <c:barChart>
        <c:barDir val="col"/>
        <c:grouping val="stacked"/>
        <c:varyColors val="0"/>
        <c:ser>
          <c:idx val="0"/>
          <c:order val="0"/>
          <c:tx>
            <c:strRef>
              <c:f>EpiCurveMonth!$B$3:$B$4</c:f>
              <c:strCache>
                <c:ptCount val="1"/>
                <c:pt idx="0">
                  <c:v>Middle East</c:v>
                </c:pt>
              </c:strCache>
            </c:strRef>
          </c:tx>
          <c:spPr>
            <a:solidFill>
              <a:srgbClr val="9BBB59">
                <a:lumMod val="50000"/>
              </a:srgbClr>
            </a:solidFill>
          </c:spPr>
          <c:invertIfNegative val="0"/>
          <c:cat>
            <c:strRef>
              <c:f>EpiCurveMonth!$A$5:$A$72</c:f>
              <c:strCache>
                <c:ptCount val="67"/>
                <c:pt idx="0">
                  <c:v>2012-03</c:v>
                </c:pt>
                <c:pt idx="1">
                  <c:v>2012-04</c:v>
                </c:pt>
                <c:pt idx="2">
                  <c:v>2012-05</c:v>
                </c:pt>
                <c:pt idx="3">
                  <c:v>2012-06</c:v>
                </c:pt>
                <c:pt idx="4">
                  <c:v>2012-07</c:v>
                </c:pt>
                <c:pt idx="5">
                  <c:v>2012-08</c:v>
                </c:pt>
                <c:pt idx="6">
                  <c:v>2012-09</c:v>
                </c:pt>
                <c:pt idx="7">
                  <c:v>2012-10</c:v>
                </c:pt>
                <c:pt idx="8">
                  <c:v>2012-11</c:v>
                </c:pt>
                <c:pt idx="9">
                  <c:v>2012-12</c:v>
                </c:pt>
                <c:pt idx="10">
                  <c:v>2013-01</c:v>
                </c:pt>
                <c:pt idx="11">
                  <c:v>2013-02</c:v>
                </c:pt>
                <c:pt idx="12">
                  <c:v>2013-03</c:v>
                </c:pt>
                <c:pt idx="13">
                  <c:v>2013-04</c:v>
                </c:pt>
                <c:pt idx="14">
                  <c:v>2013-05</c:v>
                </c:pt>
                <c:pt idx="15">
                  <c:v>2013-06</c:v>
                </c:pt>
                <c:pt idx="16">
                  <c:v>2013-07</c:v>
                </c:pt>
                <c:pt idx="17">
                  <c:v>2013-08</c:v>
                </c:pt>
                <c:pt idx="18">
                  <c:v>2013-09</c:v>
                </c:pt>
                <c:pt idx="19">
                  <c:v>2013-10</c:v>
                </c:pt>
                <c:pt idx="20">
                  <c:v>2013-11</c:v>
                </c:pt>
                <c:pt idx="21">
                  <c:v>2013-12</c:v>
                </c:pt>
                <c:pt idx="22">
                  <c:v>2014-01</c:v>
                </c:pt>
                <c:pt idx="23">
                  <c:v>2014-02</c:v>
                </c:pt>
                <c:pt idx="24">
                  <c:v>2014-03</c:v>
                </c:pt>
                <c:pt idx="25">
                  <c:v>2014-04</c:v>
                </c:pt>
                <c:pt idx="26">
                  <c:v>2014-05</c:v>
                </c:pt>
                <c:pt idx="27">
                  <c:v>2014-06</c:v>
                </c:pt>
                <c:pt idx="28">
                  <c:v>2014-07</c:v>
                </c:pt>
                <c:pt idx="29">
                  <c:v>2014-08</c:v>
                </c:pt>
                <c:pt idx="30">
                  <c:v>2014-09</c:v>
                </c:pt>
                <c:pt idx="31">
                  <c:v>2014-10</c:v>
                </c:pt>
                <c:pt idx="32">
                  <c:v>2014-11</c:v>
                </c:pt>
                <c:pt idx="33">
                  <c:v>2014-12</c:v>
                </c:pt>
                <c:pt idx="34">
                  <c:v>2015-01</c:v>
                </c:pt>
                <c:pt idx="35">
                  <c:v>2015-02</c:v>
                </c:pt>
                <c:pt idx="36">
                  <c:v>2015-03</c:v>
                </c:pt>
                <c:pt idx="37">
                  <c:v>2015-04</c:v>
                </c:pt>
                <c:pt idx="38">
                  <c:v>2015-05</c:v>
                </c:pt>
                <c:pt idx="39">
                  <c:v>2015-06</c:v>
                </c:pt>
                <c:pt idx="40">
                  <c:v>2015-07</c:v>
                </c:pt>
                <c:pt idx="41">
                  <c:v>2015-08</c:v>
                </c:pt>
                <c:pt idx="42">
                  <c:v>2015-09</c:v>
                </c:pt>
                <c:pt idx="43">
                  <c:v>2015-10</c:v>
                </c:pt>
                <c:pt idx="44">
                  <c:v>2015-11</c:v>
                </c:pt>
                <c:pt idx="45">
                  <c:v>2015-12</c:v>
                </c:pt>
                <c:pt idx="46">
                  <c:v>2016-01</c:v>
                </c:pt>
                <c:pt idx="47">
                  <c:v>2016-02</c:v>
                </c:pt>
                <c:pt idx="48">
                  <c:v>2016-03</c:v>
                </c:pt>
                <c:pt idx="49">
                  <c:v>2016-04</c:v>
                </c:pt>
                <c:pt idx="50">
                  <c:v>2016-05</c:v>
                </c:pt>
                <c:pt idx="51">
                  <c:v>2016-06</c:v>
                </c:pt>
                <c:pt idx="52">
                  <c:v>2016-07</c:v>
                </c:pt>
                <c:pt idx="53">
                  <c:v>2016-08</c:v>
                </c:pt>
                <c:pt idx="54">
                  <c:v>2016-09</c:v>
                </c:pt>
                <c:pt idx="55">
                  <c:v>2016-10</c:v>
                </c:pt>
                <c:pt idx="56">
                  <c:v>2016-11</c:v>
                </c:pt>
                <c:pt idx="57">
                  <c:v>2016-12</c:v>
                </c:pt>
                <c:pt idx="58">
                  <c:v>2017-01</c:v>
                </c:pt>
                <c:pt idx="59">
                  <c:v>2017-02</c:v>
                </c:pt>
                <c:pt idx="60">
                  <c:v>2017-03</c:v>
                </c:pt>
                <c:pt idx="61">
                  <c:v>2017-04</c:v>
                </c:pt>
                <c:pt idx="62">
                  <c:v>2017-05</c:v>
                </c:pt>
                <c:pt idx="63">
                  <c:v>2017-06</c:v>
                </c:pt>
                <c:pt idx="64">
                  <c:v>2017-07</c:v>
                </c:pt>
                <c:pt idx="65">
                  <c:v>2017-08</c:v>
                </c:pt>
                <c:pt idx="66">
                  <c:v>2017-09</c:v>
                </c:pt>
              </c:strCache>
            </c:strRef>
          </c:cat>
          <c:val>
            <c:numRef>
              <c:f>EpiCurveMonth!$B$5:$B$72</c:f>
              <c:numCache>
                <c:formatCode>General</c:formatCode>
                <c:ptCount val="67"/>
                <c:pt idx="0">
                  <c:v>1</c:v>
                </c:pt>
                <c:pt idx="1">
                  <c:v>8</c:v>
                </c:pt>
                <c:pt idx="2">
                  <c:v>0</c:v>
                </c:pt>
                <c:pt idx="3">
                  <c:v>1</c:v>
                </c:pt>
                <c:pt idx="4">
                  <c:v>0</c:v>
                </c:pt>
                <c:pt idx="5">
                  <c:v>0</c:v>
                </c:pt>
                <c:pt idx="6">
                  <c:v>1</c:v>
                </c:pt>
                <c:pt idx="7">
                  <c:v>5</c:v>
                </c:pt>
                <c:pt idx="8">
                  <c:v>0</c:v>
                </c:pt>
                <c:pt idx="9">
                  <c:v>0</c:v>
                </c:pt>
                <c:pt idx="10">
                  <c:v>3</c:v>
                </c:pt>
                <c:pt idx="11">
                  <c:v>2</c:v>
                </c:pt>
                <c:pt idx="12">
                  <c:v>2</c:v>
                </c:pt>
                <c:pt idx="13">
                  <c:v>19</c:v>
                </c:pt>
                <c:pt idx="14">
                  <c:v>26</c:v>
                </c:pt>
                <c:pt idx="15">
                  <c:v>21</c:v>
                </c:pt>
                <c:pt idx="16">
                  <c:v>18</c:v>
                </c:pt>
                <c:pt idx="17">
                  <c:v>25</c:v>
                </c:pt>
                <c:pt idx="18">
                  <c:v>41</c:v>
                </c:pt>
                <c:pt idx="19">
                  <c:v>15</c:v>
                </c:pt>
                <c:pt idx="20">
                  <c:v>15</c:v>
                </c:pt>
                <c:pt idx="21">
                  <c:v>22</c:v>
                </c:pt>
                <c:pt idx="22">
                  <c:v>8</c:v>
                </c:pt>
                <c:pt idx="23">
                  <c:v>20</c:v>
                </c:pt>
                <c:pt idx="24">
                  <c:v>48</c:v>
                </c:pt>
                <c:pt idx="25">
                  <c:v>344</c:v>
                </c:pt>
                <c:pt idx="26">
                  <c:v>170</c:v>
                </c:pt>
                <c:pt idx="27">
                  <c:v>31</c:v>
                </c:pt>
                <c:pt idx="28">
                  <c:v>4</c:v>
                </c:pt>
                <c:pt idx="29">
                  <c:v>4</c:v>
                </c:pt>
                <c:pt idx="30">
                  <c:v>32</c:v>
                </c:pt>
                <c:pt idx="31">
                  <c:v>37</c:v>
                </c:pt>
                <c:pt idx="32">
                  <c:v>29</c:v>
                </c:pt>
                <c:pt idx="33">
                  <c:v>15</c:v>
                </c:pt>
                <c:pt idx="34">
                  <c:v>27</c:v>
                </c:pt>
                <c:pt idx="35">
                  <c:v>81</c:v>
                </c:pt>
                <c:pt idx="36">
                  <c:v>40</c:v>
                </c:pt>
                <c:pt idx="37">
                  <c:v>14</c:v>
                </c:pt>
                <c:pt idx="38">
                  <c:v>35</c:v>
                </c:pt>
                <c:pt idx="39">
                  <c:v>37</c:v>
                </c:pt>
                <c:pt idx="40">
                  <c:v>27</c:v>
                </c:pt>
                <c:pt idx="41">
                  <c:v>147</c:v>
                </c:pt>
                <c:pt idx="42">
                  <c:v>48</c:v>
                </c:pt>
                <c:pt idx="43">
                  <c:v>25</c:v>
                </c:pt>
                <c:pt idx="44">
                  <c:v>3</c:v>
                </c:pt>
                <c:pt idx="45">
                  <c:v>6</c:v>
                </c:pt>
                <c:pt idx="46">
                  <c:v>12</c:v>
                </c:pt>
                <c:pt idx="47">
                  <c:v>28</c:v>
                </c:pt>
                <c:pt idx="48">
                  <c:v>49</c:v>
                </c:pt>
                <c:pt idx="49">
                  <c:v>16</c:v>
                </c:pt>
                <c:pt idx="50">
                  <c:v>2</c:v>
                </c:pt>
                <c:pt idx="51">
                  <c:v>48</c:v>
                </c:pt>
                <c:pt idx="52">
                  <c:v>12</c:v>
                </c:pt>
                <c:pt idx="53">
                  <c:v>9</c:v>
                </c:pt>
                <c:pt idx="54">
                  <c:v>9</c:v>
                </c:pt>
                <c:pt idx="55">
                  <c:v>14</c:v>
                </c:pt>
                <c:pt idx="56">
                  <c:v>33</c:v>
                </c:pt>
                <c:pt idx="57">
                  <c:v>19</c:v>
                </c:pt>
                <c:pt idx="58">
                  <c:v>23</c:v>
                </c:pt>
                <c:pt idx="59">
                  <c:v>19</c:v>
                </c:pt>
                <c:pt idx="60">
                  <c:v>22</c:v>
                </c:pt>
                <c:pt idx="61">
                  <c:v>18</c:v>
                </c:pt>
                <c:pt idx="62">
                  <c:v>19</c:v>
                </c:pt>
                <c:pt idx="63">
                  <c:v>59</c:v>
                </c:pt>
                <c:pt idx="64">
                  <c:v>8</c:v>
                </c:pt>
                <c:pt idx="65">
                  <c:v>39</c:v>
                </c:pt>
                <c:pt idx="66">
                  <c:v>7</c:v>
                </c:pt>
              </c:numCache>
            </c:numRef>
          </c:val>
          <c:extLst xmlns:c16r2="http://schemas.microsoft.com/office/drawing/2015/06/chart">
            <c:ext xmlns:c16="http://schemas.microsoft.com/office/drawing/2014/chart" uri="{C3380CC4-5D6E-409C-BE32-E72D297353CC}">
              <c16:uniqueId val="{00000000-29D7-4269-9540-D5A24A15106E}"/>
            </c:ext>
          </c:extLst>
        </c:ser>
        <c:ser>
          <c:idx val="1"/>
          <c:order val="1"/>
          <c:tx>
            <c:strRef>
              <c:f>EpiCurveMonth!$C$3:$C$4</c:f>
              <c:strCache>
                <c:ptCount val="1"/>
                <c:pt idx="0">
                  <c:v>Outside Middle East</c:v>
                </c:pt>
              </c:strCache>
            </c:strRef>
          </c:tx>
          <c:invertIfNegative val="0"/>
          <c:cat>
            <c:strRef>
              <c:f>EpiCurveMonth!$A$5:$A$72</c:f>
              <c:strCache>
                <c:ptCount val="67"/>
                <c:pt idx="0">
                  <c:v>2012-03</c:v>
                </c:pt>
                <c:pt idx="1">
                  <c:v>2012-04</c:v>
                </c:pt>
                <c:pt idx="2">
                  <c:v>2012-05</c:v>
                </c:pt>
                <c:pt idx="3">
                  <c:v>2012-06</c:v>
                </c:pt>
                <c:pt idx="4">
                  <c:v>2012-07</c:v>
                </c:pt>
                <c:pt idx="5">
                  <c:v>2012-08</c:v>
                </c:pt>
                <c:pt idx="6">
                  <c:v>2012-09</c:v>
                </c:pt>
                <c:pt idx="7">
                  <c:v>2012-10</c:v>
                </c:pt>
                <c:pt idx="8">
                  <c:v>2012-11</c:v>
                </c:pt>
                <c:pt idx="9">
                  <c:v>2012-12</c:v>
                </c:pt>
                <c:pt idx="10">
                  <c:v>2013-01</c:v>
                </c:pt>
                <c:pt idx="11">
                  <c:v>2013-02</c:v>
                </c:pt>
                <c:pt idx="12">
                  <c:v>2013-03</c:v>
                </c:pt>
                <c:pt idx="13">
                  <c:v>2013-04</c:v>
                </c:pt>
                <c:pt idx="14">
                  <c:v>2013-05</c:v>
                </c:pt>
                <c:pt idx="15">
                  <c:v>2013-06</c:v>
                </c:pt>
                <c:pt idx="16">
                  <c:v>2013-07</c:v>
                </c:pt>
                <c:pt idx="17">
                  <c:v>2013-08</c:v>
                </c:pt>
                <c:pt idx="18">
                  <c:v>2013-09</c:v>
                </c:pt>
                <c:pt idx="19">
                  <c:v>2013-10</c:v>
                </c:pt>
                <c:pt idx="20">
                  <c:v>2013-11</c:v>
                </c:pt>
                <c:pt idx="21">
                  <c:v>2013-12</c:v>
                </c:pt>
                <c:pt idx="22">
                  <c:v>2014-01</c:v>
                </c:pt>
                <c:pt idx="23">
                  <c:v>2014-02</c:v>
                </c:pt>
                <c:pt idx="24">
                  <c:v>2014-03</c:v>
                </c:pt>
                <c:pt idx="25">
                  <c:v>2014-04</c:v>
                </c:pt>
                <c:pt idx="26">
                  <c:v>2014-05</c:v>
                </c:pt>
                <c:pt idx="27">
                  <c:v>2014-06</c:v>
                </c:pt>
                <c:pt idx="28">
                  <c:v>2014-07</c:v>
                </c:pt>
                <c:pt idx="29">
                  <c:v>2014-08</c:v>
                </c:pt>
                <c:pt idx="30">
                  <c:v>2014-09</c:v>
                </c:pt>
                <c:pt idx="31">
                  <c:v>2014-10</c:v>
                </c:pt>
                <c:pt idx="32">
                  <c:v>2014-11</c:v>
                </c:pt>
                <c:pt idx="33">
                  <c:v>2014-12</c:v>
                </c:pt>
                <c:pt idx="34">
                  <c:v>2015-01</c:v>
                </c:pt>
                <c:pt idx="35">
                  <c:v>2015-02</c:v>
                </c:pt>
                <c:pt idx="36">
                  <c:v>2015-03</c:v>
                </c:pt>
                <c:pt idx="37">
                  <c:v>2015-04</c:v>
                </c:pt>
                <c:pt idx="38">
                  <c:v>2015-05</c:v>
                </c:pt>
                <c:pt idx="39">
                  <c:v>2015-06</c:v>
                </c:pt>
                <c:pt idx="40">
                  <c:v>2015-07</c:v>
                </c:pt>
                <c:pt idx="41">
                  <c:v>2015-08</c:v>
                </c:pt>
                <c:pt idx="42">
                  <c:v>2015-09</c:v>
                </c:pt>
                <c:pt idx="43">
                  <c:v>2015-10</c:v>
                </c:pt>
                <c:pt idx="44">
                  <c:v>2015-11</c:v>
                </c:pt>
                <c:pt idx="45">
                  <c:v>2015-12</c:v>
                </c:pt>
                <c:pt idx="46">
                  <c:v>2016-01</c:v>
                </c:pt>
                <c:pt idx="47">
                  <c:v>2016-02</c:v>
                </c:pt>
                <c:pt idx="48">
                  <c:v>2016-03</c:v>
                </c:pt>
                <c:pt idx="49">
                  <c:v>2016-04</c:v>
                </c:pt>
                <c:pt idx="50">
                  <c:v>2016-05</c:v>
                </c:pt>
                <c:pt idx="51">
                  <c:v>2016-06</c:v>
                </c:pt>
                <c:pt idx="52">
                  <c:v>2016-07</c:v>
                </c:pt>
                <c:pt idx="53">
                  <c:v>2016-08</c:v>
                </c:pt>
                <c:pt idx="54">
                  <c:v>2016-09</c:v>
                </c:pt>
                <c:pt idx="55">
                  <c:v>2016-10</c:v>
                </c:pt>
                <c:pt idx="56">
                  <c:v>2016-11</c:v>
                </c:pt>
                <c:pt idx="57">
                  <c:v>2016-12</c:v>
                </c:pt>
                <c:pt idx="58">
                  <c:v>2017-01</c:v>
                </c:pt>
                <c:pt idx="59">
                  <c:v>2017-02</c:v>
                </c:pt>
                <c:pt idx="60">
                  <c:v>2017-03</c:v>
                </c:pt>
                <c:pt idx="61">
                  <c:v>2017-04</c:v>
                </c:pt>
                <c:pt idx="62">
                  <c:v>2017-05</c:v>
                </c:pt>
                <c:pt idx="63">
                  <c:v>2017-06</c:v>
                </c:pt>
                <c:pt idx="64">
                  <c:v>2017-07</c:v>
                </c:pt>
                <c:pt idx="65">
                  <c:v>2017-08</c:v>
                </c:pt>
                <c:pt idx="66">
                  <c:v>2017-09</c:v>
                </c:pt>
              </c:strCache>
            </c:strRef>
          </c:cat>
          <c:val>
            <c:numRef>
              <c:f>EpiCurveMonth!$C$5:$C$72</c:f>
              <c:numCache>
                <c:formatCode>General</c:formatCode>
                <c:ptCount val="67"/>
                <c:pt idx="11">
                  <c:v>2</c:v>
                </c:pt>
                <c:pt idx="14">
                  <c:v>3</c:v>
                </c:pt>
                <c:pt idx="26">
                  <c:v>0</c:v>
                </c:pt>
                <c:pt idx="38">
                  <c:v>49</c:v>
                </c:pt>
                <c:pt idx="39">
                  <c:v>134</c:v>
                </c:pt>
                <c:pt idx="40">
                  <c:v>2</c:v>
                </c:pt>
              </c:numCache>
            </c:numRef>
          </c:val>
          <c:extLst xmlns:c16r2="http://schemas.microsoft.com/office/drawing/2015/06/chart">
            <c:ext xmlns:c16="http://schemas.microsoft.com/office/drawing/2014/chart" uri="{C3380CC4-5D6E-409C-BE32-E72D297353CC}">
              <c16:uniqueId val="{00000001-29D7-4269-9540-D5A24A15106E}"/>
            </c:ext>
          </c:extLst>
        </c:ser>
        <c:dLbls>
          <c:showLegendKey val="0"/>
          <c:showVal val="0"/>
          <c:showCatName val="0"/>
          <c:showSerName val="0"/>
          <c:showPercent val="0"/>
          <c:showBubbleSize val="0"/>
        </c:dLbls>
        <c:gapWidth val="0"/>
        <c:overlap val="100"/>
        <c:axId val="239287392"/>
        <c:axId val="239287784"/>
      </c:barChart>
      <c:catAx>
        <c:axId val="239287392"/>
        <c:scaling>
          <c:orientation val="minMax"/>
        </c:scaling>
        <c:delete val="0"/>
        <c:axPos val="b"/>
        <c:title>
          <c:tx>
            <c:rich>
              <a:bodyPr/>
              <a:lstStyle/>
              <a:p>
                <a:pPr>
                  <a:defRPr sz="1200"/>
                </a:pPr>
                <a:r>
                  <a:rPr lang="en-US"/>
                  <a:t>Year and Month*</a:t>
                </a:r>
              </a:p>
            </c:rich>
          </c:tx>
          <c:layout>
            <c:manualLayout>
              <c:xMode val="edge"/>
              <c:yMode val="edge"/>
              <c:x val="0.40345245853766243"/>
              <c:y val="0.86058016141391058"/>
            </c:manualLayout>
          </c:layout>
          <c:overlay val="0"/>
        </c:title>
        <c:numFmt formatCode="General" sourceLinked="0"/>
        <c:majorTickMark val="out"/>
        <c:minorTickMark val="none"/>
        <c:tickLblPos val="low"/>
        <c:crossAx val="239287784"/>
        <c:crosses val="autoZero"/>
        <c:auto val="1"/>
        <c:lblAlgn val="ctr"/>
        <c:lblOffset val="100"/>
        <c:noMultiLvlLbl val="0"/>
      </c:catAx>
      <c:valAx>
        <c:axId val="239287784"/>
        <c:scaling>
          <c:orientation val="minMax"/>
          <c:min val="0"/>
        </c:scaling>
        <c:delete val="0"/>
        <c:axPos val="l"/>
        <c:numFmt formatCode="General" sourceLinked="1"/>
        <c:majorTickMark val="out"/>
        <c:minorTickMark val="none"/>
        <c:tickLblPos val="nextTo"/>
        <c:crossAx val="239287392"/>
        <c:crosses val="autoZero"/>
        <c:crossBetween val="between"/>
      </c:valAx>
    </c:plotArea>
    <c:legend>
      <c:legendPos val="b"/>
      <c:layout>
        <c:manualLayout>
          <c:xMode val="edge"/>
          <c:yMode val="edge"/>
          <c:x val="0.76609180297510304"/>
          <c:y val="9.8465948415247459E-2"/>
          <c:w val="0.17157035153509476"/>
          <c:h val="0.12724087760705122"/>
        </c:manualLayout>
      </c:layout>
      <c:overlay val="0"/>
    </c:legend>
    <c:plotVisOnly val="1"/>
    <c:dispBlanksAs val="gap"/>
    <c:showDLblsOverMax val="0"/>
  </c:chart>
  <c:spPr>
    <a:ln>
      <a:noFill/>
    </a:ln>
  </c:spPr>
  <c:externalData r:id="rId2">
    <c:autoUpdate val="0"/>
  </c:externalData>
  <c:userShapes r:id="rId3"/>
  <c:extLst xmlns:c16r2="http://schemas.microsoft.com/office/drawing/2015/06/chart">
    <c:ext xmlns:c14="http://schemas.microsoft.com/office/drawing/2007/8/2/chart" uri="{781A3756-C4B2-4CAC-9D66-4F8BD8637D16}">
      <c14:pivotOptions>
        <c14:dropZoneSeries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340112891294"/>
          <c:y val="5.0925925925925923E-2"/>
          <c:w val="0.84934585879467772"/>
          <c:h val="0.58263670166229209"/>
        </c:manualLayout>
      </c:layout>
      <c:barChart>
        <c:barDir val="col"/>
        <c:grouping val="stacked"/>
        <c:varyColors val="0"/>
        <c:ser>
          <c:idx val="2"/>
          <c:order val="0"/>
          <c:tx>
            <c:strRef>
              <c:f>'Epicurve confirmed cases'!$R$2</c:f>
              <c:strCache>
                <c:ptCount val="1"/>
                <c:pt idx="0">
                  <c:v>VRD_521_2016</c:v>
                </c:pt>
              </c:strCache>
            </c:strRef>
          </c:tx>
          <c:spPr>
            <a:solidFill>
              <a:schemeClr val="accent6">
                <a:shade val="65000"/>
              </a:schemeClr>
            </a:solidFill>
            <a:ln>
              <a:noFill/>
            </a:ln>
            <a:effectLst/>
          </c:spPr>
          <c:invertIfNegative val="0"/>
          <c:cat>
            <c:strRef>
              <c:f>'Epicurve confirmed cases'!$O$3:$O$18</c:f>
              <c:strCache>
                <c:ptCount val="16"/>
                <c:pt idx="0">
                  <c:v>2016-6</c:v>
                </c:pt>
                <c:pt idx="1">
                  <c:v>2016-7</c:v>
                </c:pt>
                <c:pt idx="2">
                  <c:v>2016-8</c:v>
                </c:pt>
                <c:pt idx="3">
                  <c:v>2016-9</c:v>
                </c:pt>
                <c:pt idx="4">
                  <c:v>2016-10</c:v>
                </c:pt>
                <c:pt idx="5">
                  <c:v>2016-11</c:v>
                </c:pt>
                <c:pt idx="6">
                  <c:v>2016-12</c:v>
                </c:pt>
                <c:pt idx="7">
                  <c:v>2017-1</c:v>
                </c:pt>
                <c:pt idx="8">
                  <c:v>2017-2</c:v>
                </c:pt>
                <c:pt idx="9">
                  <c:v>2017-3</c:v>
                </c:pt>
                <c:pt idx="10">
                  <c:v>2017-4</c:v>
                </c:pt>
                <c:pt idx="11">
                  <c:v>2017-5</c:v>
                </c:pt>
                <c:pt idx="12">
                  <c:v>2017-6</c:v>
                </c:pt>
                <c:pt idx="13">
                  <c:v>2017-7</c:v>
                </c:pt>
                <c:pt idx="14">
                  <c:v>2017-8</c:v>
                </c:pt>
                <c:pt idx="15">
                  <c:v>2017-9</c:v>
                </c:pt>
              </c:strCache>
            </c:strRef>
          </c:cat>
          <c:val>
            <c:numRef>
              <c:f>'Epicurve confirmed cases'!$R$3:$R$18</c:f>
              <c:numCache>
                <c:formatCode>General</c:formatCode>
                <c:ptCount val="16"/>
                <c:pt idx="0">
                  <c:v>5</c:v>
                </c:pt>
                <c:pt idx="1">
                  <c:v>8</c:v>
                </c:pt>
                <c:pt idx="2">
                  <c:v>27</c:v>
                </c:pt>
                <c:pt idx="3">
                  <c:v>23</c:v>
                </c:pt>
                <c:pt idx="4">
                  <c:v>25</c:v>
                </c:pt>
                <c:pt idx="5">
                  <c:v>48</c:v>
                </c:pt>
                <c:pt idx="6">
                  <c:v>54</c:v>
                </c:pt>
                <c:pt idx="7" formatCode="0">
                  <c:v>143</c:v>
                </c:pt>
                <c:pt idx="8" formatCode="0">
                  <c:v>184</c:v>
                </c:pt>
                <c:pt idx="9" formatCode="0">
                  <c:v>256</c:v>
                </c:pt>
                <c:pt idx="10" formatCode="0">
                  <c:v>194</c:v>
                </c:pt>
                <c:pt idx="11" formatCode="0">
                  <c:v>234</c:v>
                </c:pt>
                <c:pt idx="12" formatCode="0">
                  <c:v>162</c:v>
                </c:pt>
                <c:pt idx="13" formatCode="0">
                  <c:v>174</c:v>
                </c:pt>
                <c:pt idx="14" formatCode="0">
                  <c:v>79</c:v>
                </c:pt>
                <c:pt idx="15" formatCode="0">
                  <c:v>13</c:v>
                </c:pt>
              </c:numCache>
            </c:numRef>
          </c:val>
          <c:extLst xmlns:c16r2="http://schemas.microsoft.com/office/drawing/2015/06/chart">
            <c:ext xmlns:c16="http://schemas.microsoft.com/office/drawing/2014/chart" uri="{C3380CC4-5D6E-409C-BE32-E72D297353CC}">
              <c16:uniqueId val="{00000000-8E16-4D85-8D16-D508BB59D273}"/>
            </c:ext>
          </c:extLst>
        </c:ser>
        <c:ser>
          <c:idx val="0"/>
          <c:order val="1"/>
          <c:tx>
            <c:strRef>
              <c:f>'Epicurve confirmed cases'!$P$2</c:f>
              <c:strCache>
                <c:ptCount val="1"/>
                <c:pt idx="0">
                  <c:v>RIVM-HAV16-090</c:v>
                </c:pt>
              </c:strCache>
            </c:strRef>
          </c:tx>
          <c:spPr>
            <a:solidFill>
              <a:schemeClr val="accent6">
                <a:tint val="65000"/>
              </a:schemeClr>
            </a:solidFill>
            <a:ln>
              <a:noFill/>
            </a:ln>
            <a:effectLst/>
          </c:spPr>
          <c:invertIfNegative val="0"/>
          <c:cat>
            <c:strRef>
              <c:f>'Epicurve confirmed cases'!$O$3:$O$18</c:f>
              <c:strCache>
                <c:ptCount val="16"/>
                <c:pt idx="0">
                  <c:v>2016-6</c:v>
                </c:pt>
                <c:pt idx="1">
                  <c:v>2016-7</c:v>
                </c:pt>
                <c:pt idx="2">
                  <c:v>2016-8</c:v>
                </c:pt>
                <c:pt idx="3">
                  <c:v>2016-9</c:v>
                </c:pt>
                <c:pt idx="4">
                  <c:v>2016-10</c:v>
                </c:pt>
                <c:pt idx="5">
                  <c:v>2016-11</c:v>
                </c:pt>
                <c:pt idx="6">
                  <c:v>2016-12</c:v>
                </c:pt>
                <c:pt idx="7">
                  <c:v>2017-1</c:v>
                </c:pt>
                <c:pt idx="8">
                  <c:v>2017-2</c:v>
                </c:pt>
                <c:pt idx="9">
                  <c:v>2017-3</c:v>
                </c:pt>
                <c:pt idx="10">
                  <c:v>2017-4</c:v>
                </c:pt>
                <c:pt idx="11">
                  <c:v>2017-5</c:v>
                </c:pt>
                <c:pt idx="12">
                  <c:v>2017-6</c:v>
                </c:pt>
                <c:pt idx="13">
                  <c:v>2017-7</c:v>
                </c:pt>
                <c:pt idx="14">
                  <c:v>2017-8</c:v>
                </c:pt>
                <c:pt idx="15">
                  <c:v>2017-9</c:v>
                </c:pt>
              </c:strCache>
            </c:strRef>
          </c:cat>
          <c:val>
            <c:numRef>
              <c:f>'Epicurve confirmed cases'!$P$3:$P$18</c:f>
              <c:numCache>
                <c:formatCode>General</c:formatCode>
                <c:ptCount val="16"/>
                <c:pt idx="3">
                  <c:v>2</c:v>
                </c:pt>
                <c:pt idx="4">
                  <c:v>1</c:v>
                </c:pt>
                <c:pt idx="5">
                  <c:v>9</c:v>
                </c:pt>
                <c:pt idx="6">
                  <c:v>30</c:v>
                </c:pt>
                <c:pt idx="7" formatCode="0">
                  <c:v>58</c:v>
                </c:pt>
                <c:pt idx="8" formatCode="0">
                  <c:v>82</c:v>
                </c:pt>
                <c:pt idx="9" formatCode="0">
                  <c:v>185</c:v>
                </c:pt>
                <c:pt idx="10" formatCode="0">
                  <c:v>156</c:v>
                </c:pt>
                <c:pt idx="11" formatCode="0">
                  <c:v>135</c:v>
                </c:pt>
                <c:pt idx="12" formatCode="0">
                  <c:v>130</c:v>
                </c:pt>
                <c:pt idx="13" formatCode="0">
                  <c:v>94</c:v>
                </c:pt>
                <c:pt idx="14" formatCode="0">
                  <c:v>65</c:v>
                </c:pt>
                <c:pt idx="15" formatCode="0">
                  <c:v>8</c:v>
                </c:pt>
              </c:numCache>
            </c:numRef>
          </c:val>
          <c:extLst xmlns:c16r2="http://schemas.microsoft.com/office/drawing/2015/06/chart">
            <c:ext xmlns:c16="http://schemas.microsoft.com/office/drawing/2014/chart" uri="{C3380CC4-5D6E-409C-BE32-E72D297353CC}">
              <c16:uniqueId val="{00000001-8E16-4D85-8D16-D508BB59D273}"/>
            </c:ext>
          </c:extLst>
        </c:ser>
        <c:ser>
          <c:idx val="1"/>
          <c:order val="2"/>
          <c:tx>
            <c:strRef>
              <c:f>'Epicurve confirmed cases'!$Q$2</c:f>
              <c:strCache>
                <c:ptCount val="1"/>
                <c:pt idx="0">
                  <c:v>V16-25801</c:v>
                </c:pt>
              </c:strCache>
            </c:strRef>
          </c:tx>
          <c:spPr>
            <a:solidFill>
              <a:schemeClr val="accent6"/>
            </a:solidFill>
            <a:ln>
              <a:noFill/>
            </a:ln>
            <a:effectLst/>
          </c:spPr>
          <c:invertIfNegative val="0"/>
          <c:cat>
            <c:strRef>
              <c:f>'Epicurve confirmed cases'!$O$3:$O$18</c:f>
              <c:strCache>
                <c:ptCount val="16"/>
                <c:pt idx="0">
                  <c:v>2016-6</c:v>
                </c:pt>
                <c:pt idx="1">
                  <c:v>2016-7</c:v>
                </c:pt>
                <c:pt idx="2">
                  <c:v>2016-8</c:v>
                </c:pt>
                <c:pt idx="3">
                  <c:v>2016-9</c:v>
                </c:pt>
                <c:pt idx="4">
                  <c:v>2016-10</c:v>
                </c:pt>
                <c:pt idx="5">
                  <c:v>2016-11</c:v>
                </c:pt>
                <c:pt idx="6">
                  <c:v>2016-12</c:v>
                </c:pt>
                <c:pt idx="7">
                  <c:v>2017-1</c:v>
                </c:pt>
                <c:pt idx="8">
                  <c:v>2017-2</c:v>
                </c:pt>
                <c:pt idx="9">
                  <c:v>2017-3</c:v>
                </c:pt>
                <c:pt idx="10">
                  <c:v>2017-4</c:v>
                </c:pt>
                <c:pt idx="11">
                  <c:v>2017-5</c:v>
                </c:pt>
                <c:pt idx="12">
                  <c:v>2017-6</c:v>
                </c:pt>
                <c:pt idx="13">
                  <c:v>2017-7</c:v>
                </c:pt>
                <c:pt idx="14">
                  <c:v>2017-8</c:v>
                </c:pt>
                <c:pt idx="15">
                  <c:v>2017-9</c:v>
                </c:pt>
              </c:strCache>
            </c:strRef>
          </c:cat>
          <c:val>
            <c:numRef>
              <c:f>'Epicurve confirmed cases'!$Q$3:$Q$18</c:f>
              <c:numCache>
                <c:formatCode>General</c:formatCode>
                <c:ptCount val="16"/>
                <c:pt idx="2">
                  <c:v>6</c:v>
                </c:pt>
                <c:pt idx="3">
                  <c:v>3</c:v>
                </c:pt>
                <c:pt idx="4">
                  <c:v>2</c:v>
                </c:pt>
                <c:pt idx="5">
                  <c:v>2</c:v>
                </c:pt>
                <c:pt idx="6">
                  <c:v>7</c:v>
                </c:pt>
                <c:pt idx="7" formatCode="0">
                  <c:v>15</c:v>
                </c:pt>
                <c:pt idx="8" formatCode="0">
                  <c:v>22</c:v>
                </c:pt>
                <c:pt idx="9" formatCode="0">
                  <c:v>44</c:v>
                </c:pt>
                <c:pt idx="10" formatCode="0">
                  <c:v>40</c:v>
                </c:pt>
                <c:pt idx="11" formatCode="0">
                  <c:v>31</c:v>
                </c:pt>
                <c:pt idx="12" formatCode="0">
                  <c:v>33</c:v>
                </c:pt>
                <c:pt idx="13" formatCode="0">
                  <c:v>31</c:v>
                </c:pt>
                <c:pt idx="14" formatCode="0">
                  <c:v>29</c:v>
                </c:pt>
                <c:pt idx="15" formatCode="0">
                  <c:v>14</c:v>
                </c:pt>
              </c:numCache>
            </c:numRef>
          </c:val>
          <c:extLst xmlns:c16r2="http://schemas.microsoft.com/office/drawing/2015/06/chart">
            <c:ext xmlns:c16="http://schemas.microsoft.com/office/drawing/2014/chart" uri="{C3380CC4-5D6E-409C-BE32-E72D297353CC}">
              <c16:uniqueId val="{00000002-8E16-4D85-8D16-D508BB59D273}"/>
            </c:ext>
          </c:extLst>
        </c:ser>
        <c:dLbls>
          <c:showLegendKey val="0"/>
          <c:showVal val="0"/>
          <c:showCatName val="0"/>
          <c:showSerName val="0"/>
          <c:showPercent val="0"/>
          <c:showBubbleSize val="0"/>
        </c:dLbls>
        <c:gapWidth val="0"/>
        <c:overlap val="100"/>
        <c:axId val="239288568"/>
        <c:axId val="239288960"/>
      </c:barChart>
      <c:catAx>
        <c:axId val="239288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9288960"/>
        <c:crosses val="autoZero"/>
        <c:auto val="1"/>
        <c:lblAlgn val="ctr"/>
        <c:lblOffset val="100"/>
        <c:noMultiLvlLbl val="0"/>
      </c:catAx>
      <c:valAx>
        <c:axId val="239288960"/>
        <c:scaling>
          <c:orientation val="minMax"/>
        </c:scaling>
        <c:delete val="0"/>
        <c:axPos val="l"/>
        <c:numFmt formatCode="General"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9288568"/>
        <c:crosses val="autoZero"/>
        <c:crossBetween val="between"/>
      </c:valAx>
      <c:spPr>
        <a:noFill/>
        <a:ln>
          <a:noFill/>
        </a:ln>
        <a:effectLst/>
      </c:spPr>
    </c:plotArea>
    <c:legend>
      <c:legendPos val="b"/>
      <c:layout>
        <c:manualLayout>
          <c:xMode val="edge"/>
          <c:yMode val="edge"/>
          <c:x val="0.39234972870543644"/>
          <c:y val="0.77232395665551301"/>
          <c:w val="0.34086108070571897"/>
          <c:h val="4.274887425012342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'Epicurve Hep A MF ratio'!$B$5</c:f>
              <c:strCache>
                <c:ptCount val="1"/>
                <c:pt idx="0">
                  <c:v>Male</c:v>
                </c:pt>
              </c:strCache>
            </c:strRef>
          </c:tx>
          <c:spPr>
            <a:solidFill>
              <a:schemeClr val="accent1">
                <a:tint val="65000"/>
              </a:schemeClr>
            </a:solidFill>
            <a:ln>
              <a:noFill/>
            </a:ln>
            <a:effectLst/>
          </c:spPr>
          <c:invertIfNegative val="0"/>
          <c:cat>
            <c:strRef>
              <c:f>'Epicurve Hep A MF ratio'!$A$30:$A$97</c:f>
              <c:strCache>
                <c:ptCount val="68"/>
                <c:pt idx="0">
                  <c:v>2012-01</c:v>
                </c:pt>
                <c:pt idx="1">
                  <c:v>2012-02</c:v>
                </c:pt>
                <c:pt idx="2">
                  <c:v>2012-03</c:v>
                </c:pt>
                <c:pt idx="3">
                  <c:v>2012-04</c:v>
                </c:pt>
                <c:pt idx="4">
                  <c:v>2012-05</c:v>
                </c:pt>
                <c:pt idx="5">
                  <c:v>2012-06</c:v>
                </c:pt>
                <c:pt idx="6">
                  <c:v>2012-07</c:v>
                </c:pt>
                <c:pt idx="7">
                  <c:v>2012-08</c:v>
                </c:pt>
                <c:pt idx="8">
                  <c:v>2012-09</c:v>
                </c:pt>
                <c:pt idx="9">
                  <c:v>2012-10</c:v>
                </c:pt>
                <c:pt idx="10">
                  <c:v>2012-11</c:v>
                </c:pt>
                <c:pt idx="11">
                  <c:v>2012-12</c:v>
                </c:pt>
                <c:pt idx="12">
                  <c:v>2013-01</c:v>
                </c:pt>
                <c:pt idx="13">
                  <c:v>2013-02</c:v>
                </c:pt>
                <c:pt idx="14">
                  <c:v>2013-03</c:v>
                </c:pt>
                <c:pt idx="15">
                  <c:v>2013-04</c:v>
                </c:pt>
                <c:pt idx="16">
                  <c:v>2013-05</c:v>
                </c:pt>
                <c:pt idx="17">
                  <c:v>2013-06</c:v>
                </c:pt>
                <c:pt idx="18">
                  <c:v>2013-07</c:v>
                </c:pt>
                <c:pt idx="19">
                  <c:v>2013-08</c:v>
                </c:pt>
                <c:pt idx="20">
                  <c:v>2013-09</c:v>
                </c:pt>
                <c:pt idx="21">
                  <c:v>2013-10</c:v>
                </c:pt>
                <c:pt idx="22">
                  <c:v>2013-11</c:v>
                </c:pt>
                <c:pt idx="23">
                  <c:v>2013-12</c:v>
                </c:pt>
                <c:pt idx="24">
                  <c:v>2014-01</c:v>
                </c:pt>
                <c:pt idx="25">
                  <c:v>2014-02</c:v>
                </c:pt>
                <c:pt idx="26">
                  <c:v>2014-03</c:v>
                </c:pt>
                <c:pt idx="27">
                  <c:v>2014-04</c:v>
                </c:pt>
                <c:pt idx="28">
                  <c:v>2014-05</c:v>
                </c:pt>
                <c:pt idx="29">
                  <c:v>2014-06</c:v>
                </c:pt>
                <c:pt idx="30">
                  <c:v>2014-07</c:v>
                </c:pt>
                <c:pt idx="31">
                  <c:v>2014-08</c:v>
                </c:pt>
                <c:pt idx="32">
                  <c:v>2014-09</c:v>
                </c:pt>
                <c:pt idx="33">
                  <c:v>2014-10</c:v>
                </c:pt>
                <c:pt idx="34">
                  <c:v>2014-11</c:v>
                </c:pt>
                <c:pt idx="35">
                  <c:v>2014-12</c:v>
                </c:pt>
                <c:pt idx="36">
                  <c:v>2015-01</c:v>
                </c:pt>
                <c:pt idx="37">
                  <c:v>2015-02</c:v>
                </c:pt>
                <c:pt idx="38">
                  <c:v>2015-03</c:v>
                </c:pt>
                <c:pt idx="39">
                  <c:v>2015-04</c:v>
                </c:pt>
                <c:pt idx="40">
                  <c:v>2015-05</c:v>
                </c:pt>
                <c:pt idx="41">
                  <c:v>2015-06</c:v>
                </c:pt>
                <c:pt idx="42">
                  <c:v>2015-07</c:v>
                </c:pt>
                <c:pt idx="43">
                  <c:v>2015-08</c:v>
                </c:pt>
                <c:pt idx="44">
                  <c:v>2015-09</c:v>
                </c:pt>
                <c:pt idx="45">
                  <c:v>2015-10</c:v>
                </c:pt>
                <c:pt idx="46">
                  <c:v>2015-11</c:v>
                </c:pt>
                <c:pt idx="47">
                  <c:v>2015-12</c:v>
                </c:pt>
                <c:pt idx="48">
                  <c:v>2016-01</c:v>
                </c:pt>
                <c:pt idx="49">
                  <c:v>2016-02</c:v>
                </c:pt>
                <c:pt idx="50">
                  <c:v>2016-03</c:v>
                </c:pt>
                <c:pt idx="51">
                  <c:v>2016-04</c:v>
                </c:pt>
                <c:pt idx="52">
                  <c:v>2016-05</c:v>
                </c:pt>
                <c:pt idx="53">
                  <c:v>2016-06</c:v>
                </c:pt>
                <c:pt idx="54">
                  <c:v>2016-07</c:v>
                </c:pt>
                <c:pt idx="55">
                  <c:v>2016-08</c:v>
                </c:pt>
                <c:pt idx="56">
                  <c:v>2016-09</c:v>
                </c:pt>
                <c:pt idx="57">
                  <c:v>2016-10</c:v>
                </c:pt>
                <c:pt idx="58">
                  <c:v>2016-11</c:v>
                </c:pt>
                <c:pt idx="59">
                  <c:v>2016-12</c:v>
                </c:pt>
                <c:pt idx="60">
                  <c:v>2017-01</c:v>
                </c:pt>
                <c:pt idx="61">
                  <c:v>2017-02</c:v>
                </c:pt>
                <c:pt idx="62">
                  <c:v>2017-03</c:v>
                </c:pt>
                <c:pt idx="63">
                  <c:v>2017-04</c:v>
                </c:pt>
                <c:pt idx="64">
                  <c:v>2017-05</c:v>
                </c:pt>
                <c:pt idx="65">
                  <c:v>2017-06</c:v>
                </c:pt>
                <c:pt idx="66">
                  <c:v>2017-07</c:v>
                </c:pt>
                <c:pt idx="67">
                  <c:v>2017-08</c:v>
                </c:pt>
              </c:strCache>
            </c:strRef>
          </c:cat>
          <c:val>
            <c:numRef>
              <c:f>'Epicurve Hep A MF ratio'!$B$30:$B$97</c:f>
              <c:numCache>
                <c:formatCode>General</c:formatCode>
                <c:ptCount val="68"/>
                <c:pt idx="0">
                  <c:v>153</c:v>
                </c:pt>
                <c:pt idx="1">
                  <c:v>150</c:v>
                </c:pt>
                <c:pt idx="2">
                  <c:v>146</c:v>
                </c:pt>
                <c:pt idx="3">
                  <c:v>116</c:v>
                </c:pt>
                <c:pt idx="4">
                  <c:v>124</c:v>
                </c:pt>
                <c:pt idx="5">
                  <c:v>109</c:v>
                </c:pt>
                <c:pt idx="6">
                  <c:v>118</c:v>
                </c:pt>
                <c:pt idx="7">
                  <c:v>182</c:v>
                </c:pt>
                <c:pt idx="8">
                  <c:v>268</c:v>
                </c:pt>
                <c:pt idx="9">
                  <c:v>325</c:v>
                </c:pt>
                <c:pt idx="10">
                  <c:v>295</c:v>
                </c:pt>
                <c:pt idx="11">
                  <c:v>197</c:v>
                </c:pt>
                <c:pt idx="12">
                  <c:v>234</c:v>
                </c:pt>
                <c:pt idx="13">
                  <c:v>234</c:v>
                </c:pt>
                <c:pt idx="14">
                  <c:v>216</c:v>
                </c:pt>
                <c:pt idx="15">
                  <c:v>231</c:v>
                </c:pt>
                <c:pt idx="16">
                  <c:v>212</c:v>
                </c:pt>
                <c:pt idx="17">
                  <c:v>191</c:v>
                </c:pt>
                <c:pt idx="18">
                  <c:v>190</c:v>
                </c:pt>
                <c:pt idx="19">
                  <c:v>226</c:v>
                </c:pt>
                <c:pt idx="20">
                  <c:v>278</c:v>
                </c:pt>
                <c:pt idx="21">
                  <c:v>292</c:v>
                </c:pt>
                <c:pt idx="22">
                  <c:v>198</c:v>
                </c:pt>
                <c:pt idx="23">
                  <c:v>188</c:v>
                </c:pt>
                <c:pt idx="24">
                  <c:v>188</c:v>
                </c:pt>
                <c:pt idx="25">
                  <c:v>190</c:v>
                </c:pt>
                <c:pt idx="26">
                  <c:v>171</c:v>
                </c:pt>
                <c:pt idx="27">
                  <c:v>159</c:v>
                </c:pt>
                <c:pt idx="28">
                  <c:v>155</c:v>
                </c:pt>
                <c:pt idx="29">
                  <c:v>139</c:v>
                </c:pt>
                <c:pt idx="30">
                  <c:v>137</c:v>
                </c:pt>
                <c:pt idx="31">
                  <c:v>193</c:v>
                </c:pt>
                <c:pt idx="32">
                  <c:v>321</c:v>
                </c:pt>
                <c:pt idx="33">
                  <c:v>288</c:v>
                </c:pt>
                <c:pt idx="34">
                  <c:v>212</c:v>
                </c:pt>
                <c:pt idx="35">
                  <c:v>176</c:v>
                </c:pt>
                <c:pt idx="36">
                  <c:v>202</c:v>
                </c:pt>
                <c:pt idx="37">
                  <c:v>199</c:v>
                </c:pt>
                <c:pt idx="38">
                  <c:v>156</c:v>
                </c:pt>
                <c:pt idx="39">
                  <c:v>160</c:v>
                </c:pt>
                <c:pt idx="40">
                  <c:v>130</c:v>
                </c:pt>
                <c:pt idx="41">
                  <c:v>139</c:v>
                </c:pt>
                <c:pt idx="42">
                  <c:v>132</c:v>
                </c:pt>
                <c:pt idx="43">
                  <c:v>141</c:v>
                </c:pt>
                <c:pt idx="44">
                  <c:v>266</c:v>
                </c:pt>
                <c:pt idx="45">
                  <c:v>284</c:v>
                </c:pt>
                <c:pt idx="46">
                  <c:v>204</c:v>
                </c:pt>
                <c:pt idx="47">
                  <c:v>225</c:v>
                </c:pt>
                <c:pt idx="48">
                  <c:v>202</c:v>
                </c:pt>
                <c:pt idx="49">
                  <c:v>175</c:v>
                </c:pt>
                <c:pt idx="50">
                  <c:v>160</c:v>
                </c:pt>
                <c:pt idx="51">
                  <c:v>143</c:v>
                </c:pt>
                <c:pt idx="52">
                  <c:v>116</c:v>
                </c:pt>
                <c:pt idx="53">
                  <c:v>182</c:v>
                </c:pt>
                <c:pt idx="54">
                  <c:v>188</c:v>
                </c:pt>
                <c:pt idx="55">
                  <c:v>307</c:v>
                </c:pt>
                <c:pt idx="56">
                  <c:v>449</c:v>
                </c:pt>
                <c:pt idx="57">
                  <c:v>386</c:v>
                </c:pt>
                <c:pt idx="58">
                  <c:v>444</c:v>
                </c:pt>
                <c:pt idx="59">
                  <c:v>480</c:v>
                </c:pt>
                <c:pt idx="60">
                  <c:v>750</c:v>
                </c:pt>
                <c:pt idx="61">
                  <c:v>931</c:v>
                </c:pt>
                <c:pt idx="62">
                  <c:v>1322</c:v>
                </c:pt>
                <c:pt idx="63">
                  <c:v>1330</c:v>
                </c:pt>
                <c:pt idx="64">
                  <c:v>1438</c:v>
                </c:pt>
                <c:pt idx="65">
                  <c:v>1266</c:v>
                </c:pt>
                <c:pt idx="66">
                  <c:v>1092</c:v>
                </c:pt>
                <c:pt idx="67">
                  <c:v>951</c:v>
                </c:pt>
              </c:numCache>
            </c:numRef>
          </c:val>
          <c:extLst xmlns:c16r2="http://schemas.microsoft.com/office/drawing/2015/06/chart">
            <c:ext xmlns:c16="http://schemas.microsoft.com/office/drawing/2014/chart" uri="{C3380CC4-5D6E-409C-BE32-E72D297353CC}">
              <c16:uniqueId val="{00000000-E82B-4AF1-ADC3-F940B0F5003C}"/>
            </c:ext>
          </c:extLst>
        </c:ser>
        <c:ser>
          <c:idx val="1"/>
          <c:order val="1"/>
          <c:tx>
            <c:strRef>
              <c:f>'Epicurve Hep A MF ratio'!$C$5</c:f>
              <c:strCache>
                <c:ptCount val="1"/>
                <c:pt idx="0">
                  <c:v>Female</c:v>
                </c:pt>
              </c:strCache>
            </c:strRef>
          </c:tx>
          <c:spPr>
            <a:solidFill>
              <a:schemeClr val="accent1"/>
            </a:solidFill>
            <a:ln>
              <a:noFill/>
            </a:ln>
            <a:effectLst/>
          </c:spPr>
          <c:invertIfNegative val="0"/>
          <c:cat>
            <c:strRef>
              <c:f>'Epicurve Hep A MF ratio'!$A$30:$A$97</c:f>
              <c:strCache>
                <c:ptCount val="68"/>
                <c:pt idx="0">
                  <c:v>2012-01</c:v>
                </c:pt>
                <c:pt idx="1">
                  <c:v>2012-02</c:v>
                </c:pt>
                <c:pt idx="2">
                  <c:v>2012-03</c:v>
                </c:pt>
                <c:pt idx="3">
                  <c:v>2012-04</c:v>
                </c:pt>
                <c:pt idx="4">
                  <c:v>2012-05</c:v>
                </c:pt>
                <c:pt idx="5">
                  <c:v>2012-06</c:v>
                </c:pt>
                <c:pt idx="6">
                  <c:v>2012-07</c:v>
                </c:pt>
                <c:pt idx="7">
                  <c:v>2012-08</c:v>
                </c:pt>
                <c:pt idx="8">
                  <c:v>2012-09</c:v>
                </c:pt>
                <c:pt idx="9">
                  <c:v>2012-10</c:v>
                </c:pt>
                <c:pt idx="10">
                  <c:v>2012-11</c:v>
                </c:pt>
                <c:pt idx="11">
                  <c:v>2012-12</c:v>
                </c:pt>
                <c:pt idx="12">
                  <c:v>2013-01</c:v>
                </c:pt>
                <c:pt idx="13">
                  <c:v>2013-02</c:v>
                </c:pt>
                <c:pt idx="14">
                  <c:v>2013-03</c:v>
                </c:pt>
                <c:pt idx="15">
                  <c:v>2013-04</c:v>
                </c:pt>
                <c:pt idx="16">
                  <c:v>2013-05</c:v>
                </c:pt>
                <c:pt idx="17">
                  <c:v>2013-06</c:v>
                </c:pt>
                <c:pt idx="18">
                  <c:v>2013-07</c:v>
                </c:pt>
                <c:pt idx="19">
                  <c:v>2013-08</c:v>
                </c:pt>
                <c:pt idx="20">
                  <c:v>2013-09</c:v>
                </c:pt>
                <c:pt idx="21">
                  <c:v>2013-10</c:v>
                </c:pt>
                <c:pt idx="22">
                  <c:v>2013-11</c:v>
                </c:pt>
                <c:pt idx="23">
                  <c:v>2013-12</c:v>
                </c:pt>
                <c:pt idx="24">
                  <c:v>2014-01</c:v>
                </c:pt>
                <c:pt idx="25">
                  <c:v>2014-02</c:v>
                </c:pt>
                <c:pt idx="26">
                  <c:v>2014-03</c:v>
                </c:pt>
                <c:pt idx="27">
                  <c:v>2014-04</c:v>
                </c:pt>
                <c:pt idx="28">
                  <c:v>2014-05</c:v>
                </c:pt>
                <c:pt idx="29">
                  <c:v>2014-06</c:v>
                </c:pt>
                <c:pt idx="30">
                  <c:v>2014-07</c:v>
                </c:pt>
                <c:pt idx="31">
                  <c:v>2014-08</c:v>
                </c:pt>
                <c:pt idx="32">
                  <c:v>2014-09</c:v>
                </c:pt>
                <c:pt idx="33">
                  <c:v>2014-10</c:v>
                </c:pt>
                <c:pt idx="34">
                  <c:v>2014-11</c:v>
                </c:pt>
                <c:pt idx="35">
                  <c:v>2014-12</c:v>
                </c:pt>
                <c:pt idx="36">
                  <c:v>2015-01</c:v>
                </c:pt>
                <c:pt idx="37">
                  <c:v>2015-02</c:v>
                </c:pt>
                <c:pt idx="38">
                  <c:v>2015-03</c:v>
                </c:pt>
                <c:pt idx="39">
                  <c:v>2015-04</c:v>
                </c:pt>
                <c:pt idx="40">
                  <c:v>2015-05</c:v>
                </c:pt>
                <c:pt idx="41">
                  <c:v>2015-06</c:v>
                </c:pt>
                <c:pt idx="42">
                  <c:v>2015-07</c:v>
                </c:pt>
                <c:pt idx="43">
                  <c:v>2015-08</c:v>
                </c:pt>
                <c:pt idx="44">
                  <c:v>2015-09</c:v>
                </c:pt>
                <c:pt idx="45">
                  <c:v>2015-10</c:v>
                </c:pt>
                <c:pt idx="46">
                  <c:v>2015-11</c:v>
                </c:pt>
                <c:pt idx="47">
                  <c:v>2015-12</c:v>
                </c:pt>
                <c:pt idx="48">
                  <c:v>2016-01</c:v>
                </c:pt>
                <c:pt idx="49">
                  <c:v>2016-02</c:v>
                </c:pt>
                <c:pt idx="50">
                  <c:v>2016-03</c:v>
                </c:pt>
                <c:pt idx="51">
                  <c:v>2016-04</c:v>
                </c:pt>
                <c:pt idx="52">
                  <c:v>2016-05</c:v>
                </c:pt>
                <c:pt idx="53">
                  <c:v>2016-06</c:v>
                </c:pt>
                <c:pt idx="54">
                  <c:v>2016-07</c:v>
                </c:pt>
                <c:pt idx="55">
                  <c:v>2016-08</c:v>
                </c:pt>
                <c:pt idx="56">
                  <c:v>2016-09</c:v>
                </c:pt>
                <c:pt idx="57">
                  <c:v>2016-10</c:v>
                </c:pt>
                <c:pt idx="58">
                  <c:v>2016-11</c:v>
                </c:pt>
                <c:pt idx="59">
                  <c:v>2016-12</c:v>
                </c:pt>
                <c:pt idx="60">
                  <c:v>2017-01</c:v>
                </c:pt>
                <c:pt idx="61">
                  <c:v>2017-02</c:v>
                </c:pt>
                <c:pt idx="62">
                  <c:v>2017-03</c:v>
                </c:pt>
                <c:pt idx="63">
                  <c:v>2017-04</c:v>
                </c:pt>
                <c:pt idx="64">
                  <c:v>2017-05</c:v>
                </c:pt>
                <c:pt idx="65">
                  <c:v>2017-06</c:v>
                </c:pt>
                <c:pt idx="66">
                  <c:v>2017-07</c:v>
                </c:pt>
                <c:pt idx="67">
                  <c:v>2017-08</c:v>
                </c:pt>
              </c:strCache>
            </c:strRef>
          </c:cat>
          <c:val>
            <c:numRef>
              <c:f>'Epicurve Hep A MF ratio'!$C$30:$C$97</c:f>
              <c:numCache>
                <c:formatCode>General</c:formatCode>
                <c:ptCount val="68"/>
                <c:pt idx="0">
                  <c:v>159</c:v>
                </c:pt>
                <c:pt idx="1">
                  <c:v>120</c:v>
                </c:pt>
                <c:pt idx="2">
                  <c:v>130</c:v>
                </c:pt>
                <c:pt idx="3">
                  <c:v>105</c:v>
                </c:pt>
                <c:pt idx="4">
                  <c:v>116</c:v>
                </c:pt>
                <c:pt idx="5">
                  <c:v>114</c:v>
                </c:pt>
                <c:pt idx="6">
                  <c:v>115</c:v>
                </c:pt>
                <c:pt idx="7">
                  <c:v>176</c:v>
                </c:pt>
                <c:pt idx="8">
                  <c:v>223</c:v>
                </c:pt>
                <c:pt idx="9">
                  <c:v>276</c:v>
                </c:pt>
                <c:pt idx="10">
                  <c:v>291</c:v>
                </c:pt>
                <c:pt idx="11">
                  <c:v>150</c:v>
                </c:pt>
                <c:pt idx="12">
                  <c:v>206</c:v>
                </c:pt>
                <c:pt idx="13">
                  <c:v>203</c:v>
                </c:pt>
                <c:pt idx="14">
                  <c:v>186</c:v>
                </c:pt>
                <c:pt idx="15">
                  <c:v>202</c:v>
                </c:pt>
                <c:pt idx="16">
                  <c:v>206</c:v>
                </c:pt>
                <c:pt idx="17">
                  <c:v>163</c:v>
                </c:pt>
                <c:pt idx="18">
                  <c:v>186</c:v>
                </c:pt>
                <c:pt idx="19">
                  <c:v>208</c:v>
                </c:pt>
                <c:pt idx="20">
                  <c:v>260</c:v>
                </c:pt>
                <c:pt idx="21">
                  <c:v>270</c:v>
                </c:pt>
                <c:pt idx="22">
                  <c:v>190</c:v>
                </c:pt>
                <c:pt idx="23">
                  <c:v>176</c:v>
                </c:pt>
                <c:pt idx="24">
                  <c:v>182</c:v>
                </c:pt>
                <c:pt idx="25">
                  <c:v>179</c:v>
                </c:pt>
                <c:pt idx="26">
                  <c:v>140</c:v>
                </c:pt>
                <c:pt idx="27">
                  <c:v>150</c:v>
                </c:pt>
                <c:pt idx="28">
                  <c:v>119</c:v>
                </c:pt>
                <c:pt idx="29">
                  <c:v>122</c:v>
                </c:pt>
                <c:pt idx="30">
                  <c:v>117</c:v>
                </c:pt>
                <c:pt idx="31">
                  <c:v>153</c:v>
                </c:pt>
                <c:pt idx="32">
                  <c:v>264</c:v>
                </c:pt>
                <c:pt idx="33">
                  <c:v>271</c:v>
                </c:pt>
                <c:pt idx="34">
                  <c:v>163</c:v>
                </c:pt>
                <c:pt idx="35">
                  <c:v>160</c:v>
                </c:pt>
                <c:pt idx="36">
                  <c:v>145</c:v>
                </c:pt>
                <c:pt idx="37">
                  <c:v>160</c:v>
                </c:pt>
                <c:pt idx="38">
                  <c:v>175</c:v>
                </c:pt>
                <c:pt idx="39">
                  <c:v>178</c:v>
                </c:pt>
                <c:pt idx="40">
                  <c:v>136</c:v>
                </c:pt>
                <c:pt idx="41">
                  <c:v>122</c:v>
                </c:pt>
                <c:pt idx="42">
                  <c:v>122</c:v>
                </c:pt>
                <c:pt idx="43">
                  <c:v>137</c:v>
                </c:pt>
                <c:pt idx="44">
                  <c:v>206</c:v>
                </c:pt>
                <c:pt idx="45">
                  <c:v>222</c:v>
                </c:pt>
                <c:pt idx="46">
                  <c:v>175</c:v>
                </c:pt>
                <c:pt idx="47">
                  <c:v>172</c:v>
                </c:pt>
                <c:pt idx="48">
                  <c:v>168</c:v>
                </c:pt>
                <c:pt idx="49">
                  <c:v>148</c:v>
                </c:pt>
                <c:pt idx="50">
                  <c:v>137</c:v>
                </c:pt>
                <c:pt idx="51">
                  <c:v>124</c:v>
                </c:pt>
                <c:pt idx="52">
                  <c:v>92</c:v>
                </c:pt>
                <c:pt idx="53">
                  <c:v>122</c:v>
                </c:pt>
                <c:pt idx="54">
                  <c:v>142</c:v>
                </c:pt>
                <c:pt idx="55">
                  <c:v>214</c:v>
                </c:pt>
                <c:pt idx="56">
                  <c:v>268</c:v>
                </c:pt>
                <c:pt idx="57">
                  <c:v>224</c:v>
                </c:pt>
                <c:pt idx="58">
                  <c:v>222</c:v>
                </c:pt>
                <c:pt idx="59">
                  <c:v>146</c:v>
                </c:pt>
                <c:pt idx="60">
                  <c:v>198</c:v>
                </c:pt>
                <c:pt idx="61">
                  <c:v>219</c:v>
                </c:pt>
                <c:pt idx="62">
                  <c:v>286</c:v>
                </c:pt>
                <c:pt idx="63">
                  <c:v>280</c:v>
                </c:pt>
                <c:pt idx="64">
                  <c:v>315</c:v>
                </c:pt>
                <c:pt idx="65">
                  <c:v>309</c:v>
                </c:pt>
                <c:pt idx="66">
                  <c:v>256</c:v>
                </c:pt>
                <c:pt idx="67">
                  <c:v>260</c:v>
                </c:pt>
              </c:numCache>
            </c:numRef>
          </c:val>
          <c:extLst xmlns:c16r2="http://schemas.microsoft.com/office/drawing/2015/06/chart">
            <c:ext xmlns:c16="http://schemas.microsoft.com/office/drawing/2014/chart" uri="{C3380CC4-5D6E-409C-BE32-E72D297353CC}">
              <c16:uniqueId val="{00000001-E82B-4AF1-ADC3-F940B0F5003C}"/>
            </c:ext>
          </c:extLst>
        </c:ser>
        <c:dLbls>
          <c:showLegendKey val="0"/>
          <c:showVal val="0"/>
          <c:showCatName val="0"/>
          <c:showSerName val="0"/>
          <c:showPercent val="0"/>
          <c:showBubbleSize val="0"/>
        </c:dLbls>
        <c:gapWidth val="0"/>
        <c:axId val="242094368"/>
        <c:axId val="242094760"/>
      </c:barChart>
      <c:lineChart>
        <c:grouping val="standard"/>
        <c:varyColors val="0"/>
        <c:ser>
          <c:idx val="2"/>
          <c:order val="2"/>
          <c:tx>
            <c:strRef>
              <c:f>'Epicurve Hep A MF ratio'!$D$5</c:f>
              <c:strCache>
                <c:ptCount val="1"/>
                <c:pt idx="0">
                  <c:v>Male-to-Female Ratio</c:v>
                </c:pt>
              </c:strCache>
            </c:strRef>
          </c:tx>
          <c:spPr>
            <a:ln w="28575" cap="rnd">
              <a:solidFill>
                <a:schemeClr val="accent1">
                  <a:shade val="65000"/>
                </a:schemeClr>
              </a:solidFill>
              <a:round/>
            </a:ln>
            <a:effectLst/>
          </c:spPr>
          <c:marker>
            <c:symbol val="none"/>
          </c:marker>
          <c:cat>
            <c:strRef>
              <c:f>'Epicurve Hep A MF ratio'!$A$30:$A$97</c:f>
              <c:strCache>
                <c:ptCount val="68"/>
                <c:pt idx="0">
                  <c:v>2012-01</c:v>
                </c:pt>
                <c:pt idx="1">
                  <c:v>2012-02</c:v>
                </c:pt>
                <c:pt idx="2">
                  <c:v>2012-03</c:v>
                </c:pt>
                <c:pt idx="3">
                  <c:v>2012-04</c:v>
                </c:pt>
                <c:pt idx="4">
                  <c:v>2012-05</c:v>
                </c:pt>
                <c:pt idx="5">
                  <c:v>2012-06</c:v>
                </c:pt>
                <c:pt idx="6">
                  <c:v>2012-07</c:v>
                </c:pt>
                <c:pt idx="7">
                  <c:v>2012-08</c:v>
                </c:pt>
                <c:pt idx="8">
                  <c:v>2012-09</c:v>
                </c:pt>
                <c:pt idx="9">
                  <c:v>2012-10</c:v>
                </c:pt>
                <c:pt idx="10">
                  <c:v>2012-11</c:v>
                </c:pt>
                <c:pt idx="11">
                  <c:v>2012-12</c:v>
                </c:pt>
                <c:pt idx="12">
                  <c:v>2013-01</c:v>
                </c:pt>
                <c:pt idx="13">
                  <c:v>2013-02</c:v>
                </c:pt>
                <c:pt idx="14">
                  <c:v>2013-03</c:v>
                </c:pt>
                <c:pt idx="15">
                  <c:v>2013-04</c:v>
                </c:pt>
                <c:pt idx="16">
                  <c:v>2013-05</c:v>
                </c:pt>
                <c:pt idx="17">
                  <c:v>2013-06</c:v>
                </c:pt>
                <c:pt idx="18">
                  <c:v>2013-07</c:v>
                </c:pt>
                <c:pt idx="19">
                  <c:v>2013-08</c:v>
                </c:pt>
                <c:pt idx="20">
                  <c:v>2013-09</c:v>
                </c:pt>
                <c:pt idx="21">
                  <c:v>2013-10</c:v>
                </c:pt>
                <c:pt idx="22">
                  <c:v>2013-11</c:v>
                </c:pt>
                <c:pt idx="23">
                  <c:v>2013-12</c:v>
                </c:pt>
                <c:pt idx="24">
                  <c:v>2014-01</c:v>
                </c:pt>
                <c:pt idx="25">
                  <c:v>2014-02</c:v>
                </c:pt>
                <c:pt idx="26">
                  <c:v>2014-03</c:v>
                </c:pt>
                <c:pt idx="27">
                  <c:v>2014-04</c:v>
                </c:pt>
                <c:pt idx="28">
                  <c:v>2014-05</c:v>
                </c:pt>
                <c:pt idx="29">
                  <c:v>2014-06</c:v>
                </c:pt>
                <c:pt idx="30">
                  <c:v>2014-07</c:v>
                </c:pt>
                <c:pt idx="31">
                  <c:v>2014-08</c:v>
                </c:pt>
                <c:pt idx="32">
                  <c:v>2014-09</c:v>
                </c:pt>
                <c:pt idx="33">
                  <c:v>2014-10</c:v>
                </c:pt>
                <c:pt idx="34">
                  <c:v>2014-11</c:v>
                </c:pt>
                <c:pt idx="35">
                  <c:v>2014-12</c:v>
                </c:pt>
                <c:pt idx="36">
                  <c:v>2015-01</c:v>
                </c:pt>
                <c:pt idx="37">
                  <c:v>2015-02</c:v>
                </c:pt>
                <c:pt idx="38">
                  <c:v>2015-03</c:v>
                </c:pt>
                <c:pt idx="39">
                  <c:v>2015-04</c:v>
                </c:pt>
                <c:pt idx="40">
                  <c:v>2015-05</c:v>
                </c:pt>
                <c:pt idx="41">
                  <c:v>2015-06</c:v>
                </c:pt>
                <c:pt idx="42">
                  <c:v>2015-07</c:v>
                </c:pt>
                <c:pt idx="43">
                  <c:v>2015-08</c:v>
                </c:pt>
                <c:pt idx="44">
                  <c:v>2015-09</c:v>
                </c:pt>
                <c:pt idx="45">
                  <c:v>2015-10</c:v>
                </c:pt>
                <c:pt idx="46">
                  <c:v>2015-11</c:v>
                </c:pt>
                <c:pt idx="47">
                  <c:v>2015-12</c:v>
                </c:pt>
                <c:pt idx="48">
                  <c:v>2016-01</c:v>
                </c:pt>
                <c:pt idx="49">
                  <c:v>2016-02</c:v>
                </c:pt>
                <c:pt idx="50">
                  <c:v>2016-03</c:v>
                </c:pt>
                <c:pt idx="51">
                  <c:v>2016-04</c:v>
                </c:pt>
                <c:pt idx="52">
                  <c:v>2016-05</c:v>
                </c:pt>
                <c:pt idx="53">
                  <c:v>2016-06</c:v>
                </c:pt>
                <c:pt idx="54">
                  <c:v>2016-07</c:v>
                </c:pt>
                <c:pt idx="55">
                  <c:v>2016-08</c:v>
                </c:pt>
                <c:pt idx="56">
                  <c:v>2016-09</c:v>
                </c:pt>
                <c:pt idx="57">
                  <c:v>2016-10</c:v>
                </c:pt>
                <c:pt idx="58">
                  <c:v>2016-11</c:v>
                </c:pt>
                <c:pt idx="59">
                  <c:v>2016-12</c:v>
                </c:pt>
                <c:pt idx="60">
                  <c:v>2017-01</c:v>
                </c:pt>
                <c:pt idx="61">
                  <c:v>2017-02</c:v>
                </c:pt>
                <c:pt idx="62">
                  <c:v>2017-03</c:v>
                </c:pt>
                <c:pt idx="63">
                  <c:v>2017-04</c:v>
                </c:pt>
                <c:pt idx="64">
                  <c:v>2017-05</c:v>
                </c:pt>
                <c:pt idx="65">
                  <c:v>2017-06</c:v>
                </c:pt>
                <c:pt idx="66">
                  <c:v>2017-07</c:v>
                </c:pt>
                <c:pt idx="67">
                  <c:v>2017-08</c:v>
                </c:pt>
              </c:strCache>
            </c:strRef>
          </c:cat>
          <c:val>
            <c:numRef>
              <c:f>'Epicurve Hep A MF ratio'!$D$30:$D$97</c:f>
              <c:numCache>
                <c:formatCode>0.0</c:formatCode>
                <c:ptCount val="68"/>
                <c:pt idx="0">
                  <c:v>0.96226415094339623</c:v>
                </c:pt>
                <c:pt idx="1">
                  <c:v>1.25</c:v>
                </c:pt>
                <c:pt idx="2">
                  <c:v>1.1230769230769231</c:v>
                </c:pt>
                <c:pt idx="3">
                  <c:v>1.1047619047619048</c:v>
                </c:pt>
                <c:pt idx="4">
                  <c:v>1.0689655172413792</c:v>
                </c:pt>
                <c:pt idx="5">
                  <c:v>0.95614035087719296</c:v>
                </c:pt>
                <c:pt idx="6">
                  <c:v>1.0260869565217392</c:v>
                </c:pt>
                <c:pt idx="7">
                  <c:v>1.0340909090909092</c:v>
                </c:pt>
                <c:pt idx="8">
                  <c:v>1.2017937219730941</c:v>
                </c:pt>
                <c:pt idx="9">
                  <c:v>1.1775362318840579</c:v>
                </c:pt>
                <c:pt idx="10">
                  <c:v>1.0137457044673539</c:v>
                </c:pt>
                <c:pt idx="11">
                  <c:v>1.3133333333333332</c:v>
                </c:pt>
                <c:pt idx="12">
                  <c:v>1.1359223300970873</c:v>
                </c:pt>
                <c:pt idx="13">
                  <c:v>1.1527093596059113</c:v>
                </c:pt>
                <c:pt idx="14">
                  <c:v>1.1612903225806452</c:v>
                </c:pt>
                <c:pt idx="15">
                  <c:v>1.1435643564356435</c:v>
                </c:pt>
                <c:pt idx="16">
                  <c:v>1.029126213592233</c:v>
                </c:pt>
                <c:pt idx="17">
                  <c:v>1.1717791411042944</c:v>
                </c:pt>
                <c:pt idx="18">
                  <c:v>1.021505376344086</c:v>
                </c:pt>
                <c:pt idx="19">
                  <c:v>1.0865384615384615</c:v>
                </c:pt>
                <c:pt idx="20">
                  <c:v>1.0692307692307692</c:v>
                </c:pt>
                <c:pt idx="21">
                  <c:v>1.0814814814814815</c:v>
                </c:pt>
                <c:pt idx="22">
                  <c:v>1.0421052631578946</c:v>
                </c:pt>
                <c:pt idx="23">
                  <c:v>1.0681818181818181</c:v>
                </c:pt>
                <c:pt idx="24">
                  <c:v>1.0329670329670331</c:v>
                </c:pt>
                <c:pt idx="25">
                  <c:v>1.0614525139664805</c:v>
                </c:pt>
                <c:pt idx="26">
                  <c:v>1.2214285714285715</c:v>
                </c:pt>
                <c:pt idx="27">
                  <c:v>1.06</c:v>
                </c:pt>
                <c:pt idx="28">
                  <c:v>1.3025210084033614</c:v>
                </c:pt>
                <c:pt idx="29">
                  <c:v>1.139344262295082</c:v>
                </c:pt>
                <c:pt idx="30">
                  <c:v>1.170940170940171</c:v>
                </c:pt>
                <c:pt idx="31">
                  <c:v>1.261437908496732</c:v>
                </c:pt>
                <c:pt idx="32">
                  <c:v>1.2159090909090908</c:v>
                </c:pt>
                <c:pt idx="33">
                  <c:v>1.0627306273062731</c:v>
                </c:pt>
                <c:pt idx="34">
                  <c:v>1.3006134969325154</c:v>
                </c:pt>
                <c:pt idx="35">
                  <c:v>1.1000000000000001</c:v>
                </c:pt>
                <c:pt idx="36">
                  <c:v>1.393103448275862</c:v>
                </c:pt>
                <c:pt idx="37">
                  <c:v>1.2437499999999999</c:v>
                </c:pt>
                <c:pt idx="38">
                  <c:v>0.89142857142857146</c:v>
                </c:pt>
                <c:pt idx="39">
                  <c:v>0.898876404494382</c:v>
                </c:pt>
                <c:pt idx="40">
                  <c:v>0.95588235294117652</c:v>
                </c:pt>
                <c:pt idx="41">
                  <c:v>1.139344262295082</c:v>
                </c:pt>
                <c:pt idx="42">
                  <c:v>1.0819672131147542</c:v>
                </c:pt>
                <c:pt idx="43">
                  <c:v>1.0291970802919708</c:v>
                </c:pt>
                <c:pt idx="44">
                  <c:v>1.2912621359223302</c:v>
                </c:pt>
                <c:pt idx="45">
                  <c:v>1.2792792792792793</c:v>
                </c:pt>
                <c:pt idx="46">
                  <c:v>1.1657142857142857</c:v>
                </c:pt>
                <c:pt idx="47">
                  <c:v>1.308139534883721</c:v>
                </c:pt>
                <c:pt idx="48">
                  <c:v>1.2023809523809523</c:v>
                </c:pt>
                <c:pt idx="49">
                  <c:v>1.1824324324324325</c:v>
                </c:pt>
                <c:pt idx="50">
                  <c:v>1.167883211678832</c:v>
                </c:pt>
                <c:pt idx="51">
                  <c:v>1.153225806451613</c:v>
                </c:pt>
                <c:pt idx="52">
                  <c:v>1.2608695652173914</c:v>
                </c:pt>
                <c:pt idx="53">
                  <c:v>1.4918032786885247</c:v>
                </c:pt>
                <c:pt idx="54">
                  <c:v>1.323943661971831</c:v>
                </c:pt>
                <c:pt idx="55">
                  <c:v>1.4345794392523366</c:v>
                </c:pt>
                <c:pt idx="56">
                  <c:v>1.6753731343283582</c:v>
                </c:pt>
                <c:pt idx="57">
                  <c:v>1.7232142857142858</c:v>
                </c:pt>
                <c:pt idx="58">
                  <c:v>2</c:v>
                </c:pt>
                <c:pt idx="59">
                  <c:v>3.2876712328767121</c:v>
                </c:pt>
                <c:pt idx="60">
                  <c:v>3.7878787878787881</c:v>
                </c:pt>
                <c:pt idx="61">
                  <c:v>4.2511415525114158</c:v>
                </c:pt>
                <c:pt idx="62">
                  <c:v>4.6223776223776225</c:v>
                </c:pt>
                <c:pt idx="63">
                  <c:v>4.75</c:v>
                </c:pt>
                <c:pt idx="64">
                  <c:v>4.5650793650793648</c:v>
                </c:pt>
                <c:pt idx="65">
                  <c:v>4.0970873786407767</c:v>
                </c:pt>
                <c:pt idx="66">
                  <c:v>4.265625</c:v>
                </c:pt>
                <c:pt idx="67">
                  <c:v>3.6576923076923076</c:v>
                </c:pt>
              </c:numCache>
            </c:numRef>
          </c:val>
          <c:smooth val="0"/>
          <c:extLst xmlns:c16r2="http://schemas.microsoft.com/office/drawing/2015/06/chart">
            <c:ext xmlns:c16="http://schemas.microsoft.com/office/drawing/2014/chart" uri="{C3380CC4-5D6E-409C-BE32-E72D297353CC}">
              <c16:uniqueId val="{00000002-E82B-4AF1-ADC3-F940B0F5003C}"/>
            </c:ext>
          </c:extLst>
        </c:ser>
        <c:dLbls>
          <c:showLegendKey val="0"/>
          <c:showVal val="0"/>
          <c:showCatName val="0"/>
          <c:showSerName val="0"/>
          <c:showPercent val="0"/>
          <c:showBubbleSize val="0"/>
        </c:dLbls>
        <c:marker val="1"/>
        <c:smooth val="0"/>
        <c:axId val="242095544"/>
        <c:axId val="242095152"/>
      </c:lineChart>
      <c:catAx>
        <c:axId val="24209436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a:t>Month of report</a:t>
                </a:r>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2094760"/>
        <c:crosses val="autoZero"/>
        <c:auto val="1"/>
        <c:lblAlgn val="ctr"/>
        <c:lblOffset val="100"/>
        <c:noMultiLvlLbl val="0"/>
      </c:catAx>
      <c:valAx>
        <c:axId val="242094760"/>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Cases of hepatitis A</a:t>
                </a: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2094368"/>
        <c:crosses val="autoZero"/>
        <c:crossBetween val="between"/>
      </c:valAx>
      <c:valAx>
        <c:axId val="242095152"/>
        <c:scaling>
          <c:orientation val="minMax"/>
        </c:scaling>
        <c:delete val="0"/>
        <c:axPos val="r"/>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a:t>Male-to-Female Ratio</a:t>
                </a: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solidFill>
            <a:schemeClr val="bg1"/>
          </a:solidFill>
          <a:ln>
            <a:solidFill>
              <a:schemeClr val="tx1">
                <a:lumMod val="50000"/>
                <a:lumOff val="50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2095544"/>
        <c:crosses val="max"/>
        <c:crossBetween val="between"/>
      </c:valAx>
      <c:catAx>
        <c:axId val="242095544"/>
        <c:scaling>
          <c:orientation val="minMax"/>
        </c:scaling>
        <c:delete val="1"/>
        <c:axPos val="b"/>
        <c:numFmt formatCode="General" sourceLinked="1"/>
        <c:majorTickMark val="none"/>
        <c:minorTickMark val="none"/>
        <c:tickLblPos val="nextTo"/>
        <c:crossAx val="24209515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0.60811</cdr:x>
      <cdr:y>0.89973</cdr:y>
    </cdr:from>
    <cdr:to>
      <cdr:x>1</cdr:x>
      <cdr:y>1</cdr:y>
    </cdr:to>
    <cdr:sp macro="" textlink="">
      <cdr:nvSpPr>
        <cdr:cNvPr id="2" name="TextBox 1"/>
        <cdr:cNvSpPr txBox="1"/>
      </cdr:nvSpPr>
      <cdr:spPr>
        <a:xfrm xmlns:a="http://schemas.openxmlformats.org/drawingml/2006/main">
          <a:off x="5166685" y="4510639"/>
          <a:ext cx="3329615" cy="5026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00" dirty="0"/>
            <a:t>*If </a:t>
          </a:r>
          <a:r>
            <a:rPr lang="en-GB" sz="1000" dirty="0" smtClean="0"/>
            <a:t>the month of</a:t>
          </a:r>
          <a:r>
            <a:rPr lang="en-GB" sz="1000" baseline="0" dirty="0" smtClean="0"/>
            <a:t> </a:t>
          </a:r>
          <a:r>
            <a:rPr lang="en-GB" sz="1000" dirty="0" smtClean="0"/>
            <a:t>onset is not available month of reporting has been used</a:t>
          </a:r>
          <a:endParaRPr lang="en-GB" sz="1000" dirty="0"/>
        </a:p>
      </cdr:txBody>
    </cdr:sp>
  </cdr:relSizeAnchor>
  <cdr:relSizeAnchor xmlns:cdr="http://schemas.openxmlformats.org/drawingml/2006/chartDrawing">
    <cdr:from>
      <cdr:x>0.92979</cdr:x>
      <cdr:y>0.73126</cdr:y>
    </cdr:from>
    <cdr:to>
      <cdr:x>0.95413</cdr:x>
      <cdr:y>0.75244</cdr:y>
    </cdr:to>
    <cdr:sp macro="" textlink="">
      <cdr:nvSpPr>
        <cdr:cNvPr id="3" name="TextBox 2"/>
        <cdr:cNvSpPr txBox="1"/>
      </cdr:nvSpPr>
      <cdr:spPr>
        <a:xfrm xmlns:a="http://schemas.openxmlformats.org/drawingml/2006/main">
          <a:off x="12350961" y="5696743"/>
          <a:ext cx="323295" cy="1649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drawings/drawing2.xml><?xml version="1.0" encoding="utf-8"?>
<c:userShapes xmlns:c="http://schemas.openxmlformats.org/drawingml/2006/chart">
  <cdr:relSizeAnchor xmlns:cdr="http://schemas.openxmlformats.org/drawingml/2006/chartDrawing">
    <cdr:from>
      <cdr:x>0.58922</cdr:x>
      <cdr:y>0.84414</cdr:y>
    </cdr:from>
    <cdr:to>
      <cdr:x>0.98111</cdr:x>
      <cdr:y>0.98374</cdr:y>
    </cdr:to>
    <cdr:sp macro="" textlink="">
      <cdr:nvSpPr>
        <cdr:cNvPr id="2" name="TextBox 1"/>
        <cdr:cNvSpPr txBox="1"/>
      </cdr:nvSpPr>
      <cdr:spPr>
        <a:xfrm xmlns:a="http://schemas.openxmlformats.org/drawingml/2006/main">
          <a:off x="4136280" y="3461405"/>
          <a:ext cx="2751039" cy="5724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900"/>
            <a:t>*If month of onset is not available month of reporting has been used</a:t>
          </a:r>
        </a:p>
      </cdr:txBody>
    </cdr:sp>
  </cdr:relSizeAnchor>
</c:userShapes>
</file>

<file path=ppt/drawings/drawing3.xml><?xml version="1.0" encoding="utf-8"?>
<c:userShapes xmlns:c="http://schemas.openxmlformats.org/drawingml/2006/chart">
  <cdr:relSizeAnchor xmlns:cdr="http://schemas.openxmlformats.org/drawingml/2006/chartDrawing">
    <cdr:from>
      <cdr:x>0.03785</cdr:x>
      <cdr:y>0.19875</cdr:y>
    </cdr:from>
    <cdr:to>
      <cdr:x>0.07639</cdr:x>
      <cdr:y>0.52155</cdr:y>
    </cdr:to>
    <cdr:sp macro="" textlink="">
      <cdr:nvSpPr>
        <cdr:cNvPr id="2" name="TextBox 1"/>
        <cdr:cNvSpPr txBox="1"/>
      </cdr:nvSpPr>
      <cdr:spPr>
        <a:xfrm xmlns:a="http://schemas.openxmlformats.org/drawingml/2006/main" rot="16200000">
          <a:off x="-323785" y="1641819"/>
          <a:ext cx="1618266" cy="3274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100" dirty="0"/>
            <a:t>Number of cases</a:t>
          </a:r>
        </a:p>
      </cdr:txBody>
    </cdr:sp>
  </cdr:relSizeAnchor>
  <cdr:relSizeAnchor xmlns:cdr="http://schemas.openxmlformats.org/drawingml/2006/chartDrawing">
    <cdr:from>
      <cdr:x>0.46457</cdr:x>
      <cdr:y>0.6934</cdr:y>
    </cdr:from>
    <cdr:to>
      <cdr:x>0.90651</cdr:x>
      <cdr:y>0.78864</cdr:y>
    </cdr:to>
    <cdr:sp macro="" textlink="">
      <cdr:nvSpPr>
        <cdr:cNvPr id="4" name="TextBox 3"/>
        <cdr:cNvSpPr txBox="1"/>
      </cdr:nvSpPr>
      <cdr:spPr>
        <a:xfrm xmlns:a="http://schemas.openxmlformats.org/drawingml/2006/main">
          <a:off x="3947159" y="3476244"/>
          <a:ext cx="3754855" cy="47746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dirty="0"/>
            <a:t>Year and month of onset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854075" y="534988"/>
            <a:ext cx="3163888"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534988"/>
            <a:ext cx="3163888"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descr="Presentation_Template_Title_new"/>
          <p:cNvPicPr>
            <a:picLocks noChangeAspect="1" noChangeArrowheads="1"/>
          </p:cNvPicPr>
          <p:nvPr userDrawn="1"/>
        </p:nvPicPr>
        <p:blipFill>
          <a:blip r:embed="rId2" cstate="print"/>
          <a:srcRect/>
          <a:stretch>
            <a:fillRect/>
          </a:stretch>
        </p:blipFill>
        <p:spPr bwMode="auto">
          <a:xfrm>
            <a:off x="0" y="14288"/>
            <a:ext cx="9144000" cy="6858000"/>
          </a:xfrm>
          <a:prstGeom prst="rect">
            <a:avLst/>
          </a:prstGeom>
          <a:noFill/>
        </p:spPr>
      </p:pic>
      <p:pic>
        <p:nvPicPr>
          <p:cNvPr id="7"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7221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142875"/>
            <a:ext cx="8064500" cy="719138"/>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323850" y="1079500"/>
            <a:ext cx="8496300" cy="50133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a:xfrm>
            <a:off x="7081838" y="6507163"/>
            <a:ext cx="1738312" cy="268287"/>
          </a:xfrm>
          <a:prstGeom prst="rect">
            <a:avLst/>
          </a:prstGeom>
          <a:ln/>
        </p:spPr>
        <p:txBody>
          <a:bodyPr/>
          <a:lstStyle>
            <a:lvl1pPr>
              <a:defRPr/>
            </a:lvl1pPr>
          </a:lstStyle>
          <a:p>
            <a:pPr>
              <a:defRPr/>
            </a:pPr>
            <a:fld id="{4CDC70FA-4CBB-4A08-9FC1-C0724B374511}" type="slidenum">
              <a:rPr lang="en-GB" altLang="en-US"/>
              <a:pPr>
                <a:defRPr/>
              </a:pPr>
              <a:t>‹#›</a:t>
            </a:fld>
            <a:endParaRPr lang="en-GB" altLang="en-US" dirty="0"/>
          </a:p>
        </p:txBody>
      </p:sp>
    </p:spTree>
    <p:extLst>
      <p:ext uri="{BB962C8B-B14F-4D97-AF65-F5344CB8AC3E}">
        <p14:creationId xmlns:p14="http://schemas.microsoft.com/office/powerpoint/2010/main" val="21470537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9917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8723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040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14946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142875"/>
            <a:ext cx="8064500" cy="719138"/>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323850" y="1079500"/>
            <a:ext cx="8496300" cy="50133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a:xfrm>
            <a:off x="7081838" y="6507163"/>
            <a:ext cx="1738312" cy="268287"/>
          </a:xfrm>
          <a:prstGeom prst="rect">
            <a:avLst/>
          </a:prstGeom>
          <a:ln/>
        </p:spPr>
        <p:txBody>
          <a:bodyPr/>
          <a:lstStyle>
            <a:lvl1pPr>
              <a:defRPr/>
            </a:lvl1pPr>
          </a:lstStyle>
          <a:p>
            <a:pPr>
              <a:defRPr/>
            </a:pPr>
            <a:fld id="{4CDC70FA-4CBB-4A08-9FC1-C0724B374511}" type="slidenum">
              <a:rPr lang="en-GB" altLang="en-US"/>
              <a:pPr>
                <a:defRPr/>
              </a:pPr>
              <a:t>‹#›</a:t>
            </a:fld>
            <a:endParaRPr lang="en-GB" altLang="en-US" dirty="0"/>
          </a:p>
        </p:txBody>
      </p:sp>
    </p:spTree>
    <p:extLst>
      <p:ext uri="{BB962C8B-B14F-4D97-AF65-F5344CB8AC3E}">
        <p14:creationId xmlns:p14="http://schemas.microsoft.com/office/powerpoint/2010/main" val="13912191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9" descr="Presentation_Template_Innerpage_new"/>
          <p:cNvPicPr>
            <a:picLocks noChangeAspect="1" noChangeArrowheads="1"/>
          </p:cNvPicPr>
          <p:nvPr/>
        </p:nvPicPr>
        <p:blipFill>
          <a:blip r:embed="rId3" cstate="print"/>
          <a:srcRect t="45416"/>
          <a:stretch>
            <a:fillRect/>
          </a:stretch>
        </p:blipFill>
        <p:spPr bwMode="auto">
          <a:xfrm>
            <a:off x="0" y="3128743"/>
            <a:ext cx="9144000" cy="3743325"/>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pic>
        <p:nvPicPr>
          <p:cNvPr id="8" name="Picture 10"/>
          <p:cNvPicPr>
            <a:picLocks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0" name="Slide Number Placeholder 9"/>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40.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
        <p:nvSpPr>
          <p:cNvPr id="4" name="Rectangle 3"/>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40. Stockholm: ECDC; 2017</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1916054018"/>
      </p:ext>
    </p:extLst>
  </p:cSld>
  <p:clrMap bg1="lt1" tx1="dk1" bg2="lt2" tx2="dk2" accent1="accent1" accent2="accent2" accent3="accent3" accent4="accent4" accent5="accent5" accent6="accent6" hlink="hlink" folHlink="folHlink"/>
  <p:sldLayoutIdLst>
    <p:sldLayoutId id="2147483720" r:id="rId1"/>
    <p:sldLayoutId id="2147483723"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
        <p:nvSpPr>
          <p:cNvPr id="4" name="Rectangle 3"/>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40. Stockholm: ECDC; 2017</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616161404"/>
      </p:ext>
    </p:extLst>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3Source: European Centre for Disease Prevention and Control. Communicable Disease Threats Report, week 39.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1965914033"/>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37.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128959736"/>
      </p:ext>
    </p:extLst>
  </p:cSld>
  <p:clrMap bg1="lt1" tx1="dk1" bg2="lt2" tx2="dk2" accent1="accent1" accent2="accent2" accent3="accent3" accent4="accent4" accent5="accent5" accent6="accent6" hlink="hlink" folHlink="folHlink"/>
  <p:sldLayoutIdLst>
    <p:sldLayoutId id="2147483729"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37.Stockholm: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2309697501"/>
      </p:ext>
    </p:extLst>
  </p:cSld>
  <p:clrMap bg1="lt1" tx1="dk1" bg2="lt2" tx2="dk2" accent1="accent1" accent2="accent2" accent3="accent3" accent4="accent4" accent5="accent5" accent6="accent6" hlink="hlink" folHlink="folHlink"/>
  <p:sldLayoutIdLst>
    <p:sldLayoutId id="2147483731"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
        <p:nvSpPr>
          <p:cNvPr id="4" name="Rectangle 3"/>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39. Stockholm: ECDC; 2017</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828126230"/>
      </p:ext>
    </p:extLst>
  </p:cSld>
  <p:clrMap bg1="lt1" tx1="dk1" bg2="lt2" tx2="dk2" accent1="accent1" accent2="accent2" accent3="accent3" accent4="accent4" accent5="accent5" accent6="accent6" hlink="hlink" folHlink="folHlink"/>
  <p:sldLayoutIdLst>
    <p:sldLayoutId id="2147483733" r:id="rId1"/>
    <p:sldLayoutId id="2147483734"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00" y="4514247"/>
            <a:ext cx="8456613" cy="1896077"/>
          </a:xfrm>
        </p:spPr>
        <p:txBody>
          <a:bodyPr/>
          <a:lstStyle/>
          <a:p>
            <a:pPr>
              <a:lnSpc>
                <a:spcPct val="100000"/>
              </a:lnSpc>
              <a:spcAft>
                <a:spcPts val="1200"/>
              </a:spcAft>
            </a:pPr>
            <a:r>
              <a:rPr lang="en-GB" sz="1400" dirty="0"/>
              <a:t/>
            </a:r>
            <a:br>
              <a:rPr lang="en-GB" sz="1400" dirty="0"/>
            </a:br>
            <a:r>
              <a:rPr lang="en-GB" sz="1400" dirty="0"/>
              <a:t>You are </a:t>
            </a:r>
            <a:r>
              <a:rPr lang="en-GB" sz="1400" dirty="0" smtClean="0"/>
              <a:t>encouraged to reuse our maps and graphs </a:t>
            </a:r>
            <a:r>
              <a:rPr lang="en-GB" sz="1400" dirty="0"/>
              <a:t>for your own </a:t>
            </a:r>
            <a:r>
              <a:rPr lang="en-GB" sz="1400" dirty="0" smtClean="0"/>
              <a:t>purposes and free to translate, </a:t>
            </a:r>
            <a:r>
              <a:rPr lang="en-GB" sz="1400" dirty="0"/>
              <a:t>provided the </a:t>
            </a:r>
            <a:r>
              <a:rPr lang="en-GB" sz="1400" dirty="0" smtClean="0"/>
              <a:t>content is not altered and the source </a:t>
            </a:r>
            <a:r>
              <a:rPr lang="en-GB" sz="1400" dirty="0"/>
              <a:t>is acknowledged. </a:t>
            </a:r>
            <a:r>
              <a:rPr lang="en-GB" sz="1400" dirty="0" smtClean="0"/>
              <a:t/>
            </a:r>
            <a:br>
              <a:rPr lang="en-GB" sz="1400" dirty="0" smtClean="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323850" y="3600000"/>
            <a:ext cx="8456613" cy="1086300"/>
          </a:xfrm>
        </p:spPr>
        <p:txBody>
          <a:bodyPr/>
          <a:lstStyle/>
          <a:p>
            <a:r>
              <a:rPr lang="en-US" sz="2800" b="0" dirty="0"/>
              <a:t>European Centre for Disease Prevention and Control</a:t>
            </a:r>
          </a:p>
          <a:p>
            <a:r>
              <a:rPr lang="en-GB" sz="1800" dirty="0"/>
              <a:t>Reusable maps and graphs from ECDC Communicable Disease Threats Report, week </a:t>
            </a:r>
            <a:r>
              <a:rPr lang="en-GB" sz="1800" dirty="0" smtClean="0"/>
              <a:t>40, </a:t>
            </a:r>
            <a:r>
              <a:rPr lang="en-GB" sz="1800" dirty="0"/>
              <a:t>2017</a:t>
            </a:r>
            <a:endParaRPr lang="en-GB" sz="1800" b="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035" y="417195"/>
            <a:ext cx="8064500" cy="719138"/>
          </a:xfrm>
        </p:spPr>
        <p:txBody>
          <a:bodyPr/>
          <a:lstStyle/>
          <a:p>
            <a:r>
              <a:rPr lang="en-GB" sz="1400" dirty="0">
                <a:latin typeface="Tahoma"/>
                <a:cs typeface="+mj-cs"/>
              </a:rPr>
              <a:t>Distribution of confirmed cases of </a:t>
            </a:r>
            <a:r>
              <a:rPr lang="en-GB" sz="1400" dirty="0" smtClean="0">
                <a:latin typeface="Tahoma"/>
                <a:cs typeface="+mj-cs"/>
              </a:rPr>
              <a:t>MERS-</a:t>
            </a:r>
            <a:r>
              <a:rPr lang="en-GB" sz="1400" dirty="0" err="1" smtClean="0">
                <a:latin typeface="Tahoma"/>
                <a:cs typeface="+mj-cs"/>
              </a:rPr>
              <a:t>CoV</a:t>
            </a:r>
            <a:r>
              <a:rPr lang="en-GB" sz="1400" dirty="0" smtClean="0">
                <a:latin typeface="Tahoma"/>
                <a:cs typeface="+mj-cs"/>
              </a:rPr>
              <a:t> </a:t>
            </a:r>
            <a:r>
              <a:rPr lang="en-GB" sz="1400" dirty="0">
                <a:latin typeface="Tahoma"/>
                <a:cs typeface="+mj-cs"/>
              </a:rPr>
              <a:t>by first available </a:t>
            </a:r>
            <a:r>
              <a:rPr lang="en-GB" sz="1400" dirty="0" smtClean="0">
                <a:latin typeface="Tahoma"/>
                <a:cs typeface="+mj-cs"/>
              </a:rPr>
              <a:t>month and region, 	 March 2012 </a:t>
            </a:r>
            <a:r>
              <a:rPr lang="en-GB" sz="1400" dirty="0">
                <a:latin typeface="Tahoma"/>
                <a:cs typeface="+mj-cs"/>
              </a:rPr>
              <a:t>to </a:t>
            </a:r>
            <a:r>
              <a:rPr lang="en-GB" sz="1400" dirty="0" smtClean="0">
                <a:latin typeface="Tahoma"/>
                <a:cs typeface="+mj-cs"/>
              </a:rPr>
              <a:t>30 September </a:t>
            </a:r>
            <a:r>
              <a:rPr lang="en-GB" sz="1400" dirty="0">
                <a:latin typeface="Tahoma"/>
                <a:cs typeface="+mj-cs"/>
              </a:rPr>
              <a:t>2017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80247122"/>
              </p:ext>
            </p:extLst>
          </p:nvPr>
        </p:nvGraphicFramePr>
        <p:xfrm>
          <a:off x="323850" y="1079500"/>
          <a:ext cx="8496300" cy="5013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1106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305593"/>
            <a:ext cx="8064500" cy="719138"/>
          </a:xfrm>
        </p:spPr>
        <p:txBody>
          <a:bodyPr/>
          <a:lstStyle/>
          <a:p>
            <a:r>
              <a:rPr lang="en-GB" sz="1400" dirty="0"/>
              <a:t>Distribution of hepatitis A outbreak-confirmed cases, by month of onset and genetic sequence, June 2016 to September 2017, as of 27 September 2017, EU/EEA (n=2 863*)</a:t>
            </a:r>
            <a:br>
              <a:rPr lang="en-GB" sz="1400" dirty="0"/>
            </a:br>
            <a:endParaRPr lang="en-GB" sz="1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96471461"/>
              </p:ext>
            </p:extLst>
          </p:nvPr>
        </p:nvGraphicFramePr>
        <p:xfrm>
          <a:off x="323850" y="947826"/>
          <a:ext cx="8496300" cy="501332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930503" y="5263496"/>
            <a:ext cx="7457847" cy="784830"/>
          </a:xfrm>
          <a:prstGeom prst="rect">
            <a:avLst/>
          </a:prstGeom>
        </p:spPr>
        <p:txBody>
          <a:bodyPr wrap="square">
            <a:spAutoFit/>
          </a:bodyPr>
          <a:lstStyle/>
          <a:p>
            <a:pPr algn="just"/>
            <a:r>
              <a:rPr lang="en-GB" sz="1000" i="1" dirty="0">
                <a:solidFill>
                  <a:srgbClr val="333333"/>
                </a:solidFill>
                <a:latin typeface="Helvetica Neue"/>
              </a:rPr>
              <a:t>* Where date of onset was unavailable we used date of sampling or date of receipt by the reference laboratory. An additional 16 cases with missing dates are not included. A total of 308 additional cases have sequencing pending in Spain.</a:t>
            </a:r>
            <a:br>
              <a:rPr lang="en-GB" sz="1000" i="1" dirty="0">
                <a:solidFill>
                  <a:srgbClr val="333333"/>
                </a:solidFill>
                <a:latin typeface="Helvetica Neue"/>
              </a:rPr>
            </a:br>
            <a:r>
              <a:rPr lang="en-GB" sz="1000" i="1" dirty="0">
                <a:solidFill>
                  <a:srgbClr val="333333"/>
                </a:solidFill>
                <a:latin typeface="Helvetica Neue"/>
              </a:rPr>
              <a:t>Countries included: Austria, Belgium, Denmark, Estonia, Finland, France, Germany, Greece, Ireland, Italy, Latvia, Luxembourg, Malta, the Netherlands, Norway, Portugal, Slovenia, Spain, Sweden and the United Kingdom.</a:t>
            </a:r>
            <a:br>
              <a:rPr lang="en-GB" sz="1000" i="1" dirty="0">
                <a:solidFill>
                  <a:srgbClr val="333333"/>
                </a:solidFill>
                <a:latin typeface="Helvetica Neue"/>
              </a:rPr>
            </a:br>
            <a:r>
              <a:rPr lang="en-GB" sz="1000" i="1" dirty="0">
                <a:solidFill>
                  <a:srgbClr val="333333"/>
                </a:solidFill>
                <a:latin typeface="Helvetica Neue"/>
              </a:rPr>
              <a:t>Outbreak-confirmed cases for Germany, Scotland and Spain are reported until June 2017.</a:t>
            </a:r>
            <a:endParaRPr lang="en-GB" sz="1000" dirty="0"/>
          </a:p>
        </p:txBody>
      </p:sp>
    </p:spTree>
    <p:extLst>
      <p:ext uri="{BB962C8B-B14F-4D97-AF65-F5344CB8AC3E}">
        <p14:creationId xmlns:p14="http://schemas.microsoft.com/office/powerpoint/2010/main" val="227226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360362"/>
            <a:ext cx="8064500" cy="719138"/>
          </a:xfrm>
        </p:spPr>
        <p:txBody>
          <a:bodyPr/>
          <a:lstStyle/>
          <a:p>
            <a:r>
              <a:rPr lang="en-GB" sz="1400" dirty="0"/>
              <a:t>Distribution of hepatitis A cases by gender and male-to-female ratio, January 2012 to August 2017, as of 27 September 2017, EU/EEA*</a:t>
            </a:r>
            <a:br>
              <a:rPr lang="en-GB" sz="1400" dirty="0"/>
            </a:br>
            <a:endParaRPr lang="en-GB" sz="1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17018190"/>
              </p:ext>
            </p:extLst>
          </p:nvPr>
        </p:nvGraphicFramePr>
        <p:xfrm>
          <a:off x="753467" y="1291642"/>
          <a:ext cx="7351776" cy="365343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026109" y="5162341"/>
            <a:ext cx="7185000" cy="646331"/>
          </a:xfrm>
          <a:prstGeom prst="rect">
            <a:avLst/>
          </a:prstGeom>
        </p:spPr>
        <p:txBody>
          <a:bodyPr wrap="square">
            <a:spAutoFit/>
          </a:bodyPr>
          <a:lstStyle/>
          <a:p>
            <a:pPr algn="just"/>
            <a:r>
              <a:rPr lang="en-GB" sz="1000" i="1" dirty="0">
                <a:solidFill>
                  <a:srgbClr val="333333"/>
                </a:solidFill>
                <a:latin typeface="Helvetica Neue"/>
              </a:rPr>
              <a:t>* Where date of onset was unavailable we used date of sampling or date of receipt by the reference laboratory. The 2017 data from the UK are only for England and Wales and data from April are provisional. Data from Belgium are missing for 2015 and 2016. Countries included: Austria, Belgium, the Czech Republic, Denmark, Estonia, Finland, France, Germany, Greece, Ireland, Iceland, Italy, Luxembourg, Malta, the Netherlands, Slovenia, Spain, Sweden and the United Kingdom.</a:t>
            </a:r>
            <a:endParaRPr lang="en-GB" sz="1000" dirty="0"/>
          </a:p>
        </p:txBody>
      </p:sp>
    </p:spTree>
    <p:extLst>
      <p:ext uri="{BB962C8B-B14F-4D97-AF65-F5344CB8AC3E}">
        <p14:creationId xmlns:p14="http://schemas.microsoft.com/office/powerpoint/2010/main" val="2453718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303" y="1491987"/>
            <a:ext cx="6268325" cy="3772426"/>
          </a:xfrm>
          <a:prstGeom prst="rect">
            <a:avLst/>
          </a:prstGeom>
        </p:spPr>
      </p:pic>
      <p:sp>
        <p:nvSpPr>
          <p:cNvPr id="3" name="Rectangle 2"/>
          <p:cNvSpPr/>
          <p:nvPr/>
        </p:nvSpPr>
        <p:spPr>
          <a:xfrm>
            <a:off x="220133" y="280774"/>
            <a:ext cx="7890934" cy="867930"/>
          </a:xfrm>
          <a:prstGeom prst="rect">
            <a:avLst/>
          </a:prstGeom>
        </p:spPr>
        <p:txBody>
          <a:bodyPr/>
          <a:lstStyle/>
          <a:p>
            <a:r>
              <a:rPr lang="en-GB" sz="1400" b="1" dirty="0">
                <a:solidFill>
                  <a:srgbClr val="333333"/>
                </a:solidFill>
                <a:latin typeface="Tahoma"/>
                <a:ea typeface="+mj-ea"/>
                <a:cs typeface="+mj-cs"/>
              </a:rPr>
              <a:t>Distribution of plague cases and deaths by date of onset, 1 August – 3 October 2017, Madagascar (n=172 cases where the date of onset is known) </a:t>
            </a:r>
          </a:p>
        </p:txBody>
      </p:sp>
    </p:spTree>
    <p:extLst>
      <p:ext uri="{BB962C8B-B14F-4D97-AF65-F5344CB8AC3E}">
        <p14:creationId xmlns:p14="http://schemas.microsoft.com/office/powerpoint/2010/main" val="3339684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3868"/>
            <a:ext cx="9144000" cy="6454935"/>
          </a:xfrm>
          <a:prstGeom prst="rect">
            <a:avLst/>
          </a:prstGeom>
        </p:spPr>
      </p:pic>
    </p:spTree>
    <p:extLst>
      <p:ext uri="{BB962C8B-B14F-4D97-AF65-F5344CB8AC3E}">
        <p14:creationId xmlns:p14="http://schemas.microsoft.com/office/powerpoint/2010/main" val="1773387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0860" y="184062"/>
            <a:ext cx="8757194" cy="6183785"/>
          </a:xfrm>
          <a:prstGeom prst="rect">
            <a:avLst/>
          </a:prstGeom>
        </p:spPr>
      </p:pic>
    </p:spTree>
    <p:extLst>
      <p:ext uri="{BB962C8B-B14F-4D97-AF65-F5344CB8AC3E}">
        <p14:creationId xmlns:p14="http://schemas.microsoft.com/office/powerpoint/2010/main" val="1680008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0087"/>
            <a:ext cx="9144000" cy="6460115"/>
          </a:xfrm>
          <a:prstGeom prst="rect">
            <a:avLst/>
          </a:prstGeom>
        </p:spPr>
      </p:pic>
    </p:spTree>
    <p:extLst>
      <p:ext uri="{BB962C8B-B14F-4D97-AF65-F5344CB8AC3E}">
        <p14:creationId xmlns:p14="http://schemas.microsoft.com/office/powerpoint/2010/main" val="3282384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93807"/>
            <a:ext cx="9144000" cy="6453909"/>
          </a:xfrm>
          <a:prstGeom prst="rect">
            <a:avLst/>
          </a:prstGeom>
        </p:spPr>
      </p:pic>
    </p:spTree>
    <p:extLst>
      <p:ext uri="{BB962C8B-B14F-4D97-AF65-F5344CB8AC3E}">
        <p14:creationId xmlns:p14="http://schemas.microsoft.com/office/powerpoint/2010/main" val="3879127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400" dirty="0">
                <a:latin typeface="Tahoma"/>
                <a:cs typeface="+mj-cs"/>
              </a:rPr>
              <a:t>Distribution of confirmed cases of A(H7N9) by five seasons, February 2013 to </a:t>
            </a:r>
            <a:r>
              <a:rPr lang="en-GB" sz="1400" dirty="0" smtClean="0">
                <a:latin typeface="Tahoma"/>
                <a:cs typeface="+mj-cs"/>
              </a:rPr>
              <a:t>3 October </a:t>
            </a:r>
            <a:r>
              <a:rPr lang="en-GB" sz="1400" dirty="0">
                <a:latin typeface="Tahoma"/>
                <a:cs typeface="+mj-cs"/>
              </a:rPr>
              <a:t>2017 </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65114" y="1079500"/>
            <a:ext cx="5813771" cy="5013325"/>
          </a:xfrm>
        </p:spPr>
      </p:pic>
    </p:spTree>
    <p:extLst>
      <p:ext uri="{BB962C8B-B14F-4D97-AF65-F5344CB8AC3E}">
        <p14:creationId xmlns:p14="http://schemas.microsoft.com/office/powerpoint/2010/main" val="219808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035" y="417195"/>
            <a:ext cx="8064500" cy="719138"/>
          </a:xfrm>
        </p:spPr>
        <p:txBody>
          <a:bodyPr/>
          <a:lstStyle/>
          <a:p>
            <a:r>
              <a:rPr lang="en-GB" sz="1400" dirty="0">
                <a:latin typeface="Tahoma"/>
                <a:cs typeface="+mj-cs"/>
              </a:rPr>
              <a:t>Distribution of confirmed cases of A(H7N9) by first available month, February 2013 to 3 October 2017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51472088"/>
              </p:ext>
            </p:extLst>
          </p:nvPr>
        </p:nvGraphicFramePr>
        <p:xfrm>
          <a:off x="448541" y="1229129"/>
          <a:ext cx="8496300" cy="5013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3854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035" y="417195"/>
            <a:ext cx="8064500" cy="719138"/>
          </a:xfrm>
        </p:spPr>
        <p:txBody>
          <a:bodyPr/>
          <a:lstStyle/>
          <a:p>
            <a:r>
              <a:rPr lang="en-GB" sz="1400" dirty="0">
                <a:latin typeface="Tahoma"/>
                <a:cs typeface="+mj-cs"/>
              </a:rPr>
              <a:t>Distribution of confirmed cases of </a:t>
            </a:r>
            <a:r>
              <a:rPr lang="en-GB" sz="1400" dirty="0" smtClean="0">
                <a:latin typeface="Tahoma"/>
                <a:cs typeface="+mj-cs"/>
              </a:rPr>
              <a:t>MERS-</a:t>
            </a:r>
            <a:r>
              <a:rPr lang="en-GB" sz="1400" dirty="0" err="1" smtClean="0">
                <a:latin typeface="Tahoma"/>
                <a:cs typeface="+mj-cs"/>
              </a:rPr>
              <a:t>CoV</a:t>
            </a:r>
            <a:r>
              <a:rPr lang="en-GB" sz="1400" dirty="0" smtClean="0">
                <a:latin typeface="Tahoma"/>
                <a:cs typeface="+mj-cs"/>
              </a:rPr>
              <a:t> by country of probable infection and country of report </a:t>
            </a:r>
            <a:r>
              <a:rPr lang="en-GB" sz="1400" dirty="0">
                <a:latin typeface="Tahoma"/>
              </a:rPr>
              <a:t>March 2012 to </a:t>
            </a:r>
            <a:r>
              <a:rPr lang="en-GB" sz="1400" smtClean="0">
                <a:latin typeface="Tahoma"/>
              </a:rPr>
              <a:t>3 October 2017 </a:t>
            </a:r>
            <a:endParaRPr lang="en-GB" sz="1400" dirty="0">
              <a:latin typeface="Tahoma"/>
              <a:cs typeface="+mj-cs"/>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997" y="901476"/>
            <a:ext cx="8098180" cy="5665756"/>
          </a:xfrm>
        </p:spPr>
      </p:pic>
    </p:spTree>
    <p:extLst>
      <p:ext uri="{BB962C8B-B14F-4D97-AF65-F5344CB8AC3E}">
        <p14:creationId xmlns:p14="http://schemas.microsoft.com/office/powerpoint/2010/main" val="599583740"/>
      </p:ext>
    </p:extLst>
  </p:cSld>
  <p:clrMapOvr>
    <a:masterClrMapping/>
  </p:clrMapOvr>
</p:sld>
</file>

<file path=ppt/theme/theme1.xml><?xml version="1.0" encoding="utf-8"?>
<a:theme xmlns:a="http://schemas.openxmlformats.org/drawingml/2006/main" name="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FFFFFF"/>
      </a:hlink>
      <a:folHlink>
        <a:srgbClr val="FFFFFF"/>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2.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7" ma:contentTypeDescription="Epidemic Intelligence and Emergency Operations Content Type" ma:contentTypeScope="" ma:versionID="3dc2b5d0c55ace9b741afc5f04f1f732">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98013DF-7568-4DE1-A15A-B72D0DA1D637}">
  <ds:schemaRefs>
    <ds:schemaRef ds:uri="http://purl.org/dc/dcmitype/"/>
    <ds:schemaRef ds:uri="http://purl.org/dc/elements/1.1/"/>
    <ds:schemaRef ds:uri="http://schemas.microsoft.com/office/2006/documentManagement/types"/>
    <ds:schemaRef ds:uri="http://schemas.microsoft.com/sharepoint/v3"/>
    <ds:schemaRef ds:uri="http://schemas.microsoft.com/office/infopath/2007/PartnerControls"/>
    <ds:schemaRef ds:uri="http://schemas.openxmlformats.org/package/2006/metadata/core-properties"/>
    <ds:schemaRef ds:uri="http://purl.org/dc/terms/"/>
    <ds:schemaRef ds:uri="d23a570b-d7a9-49ca-a34c-8afb8206b4bf"/>
    <ds:schemaRef ds:uri="376727eb-354b-45e4-998d-f84ea079474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4709519-16CC-4CD4-ACD8-4A8978341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4.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5.xml><?xml version="1.0" encoding="utf-8"?>
<ds:datastoreItem xmlns:ds="http://schemas.openxmlformats.org/officeDocument/2006/customXml" ds:itemID="{7393890C-3900-4FE7-8C50-E665C95DD88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15171</TotalTime>
  <Words>381</Words>
  <Application>Microsoft Office PowerPoint</Application>
  <PresentationFormat>On-screen Show (4:3)</PresentationFormat>
  <Paragraphs>23</Paragraphs>
  <Slides>12</Slides>
  <Notes>1</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12</vt:i4>
      </vt:variant>
    </vt:vector>
  </HeadingPairs>
  <TitlesOfParts>
    <vt:vector size="26" baseType="lpstr">
      <vt:lpstr>Arial</vt:lpstr>
      <vt:lpstr>Calibri</vt:lpstr>
      <vt:lpstr>Helvetica Neue</vt:lpstr>
      <vt:lpstr>Tahoma</vt:lpstr>
      <vt:lpstr>Times</vt:lpstr>
      <vt:lpstr>Wingdings</vt:lpstr>
      <vt:lpstr>ECDC_PowerPoint_Template_2009_rev_1_2</vt:lpstr>
      <vt:lpstr>5_ECDC_PowerPoint_Template_2009_rev_1_2</vt:lpstr>
      <vt:lpstr>6_ECDC_PowerPoint_Template_2009_rev_1_2</vt:lpstr>
      <vt:lpstr>7_ECDC_PowerPoint_Template_2009_rev_1_2</vt:lpstr>
      <vt:lpstr>8_ECDC_PowerPoint_Template_2009_rev_1_2</vt:lpstr>
      <vt:lpstr>8_ECDC_PowerPoint_Template_2009_rev_1_2</vt:lpstr>
      <vt:lpstr>5_ECDC_PowerPoint_Template_2009_rev_1_2</vt:lpstr>
      <vt:lpstr>9_ECDC_PowerPoint_Template_2009_rev_1_2</vt:lpstr>
      <vt:lpstr> You are encouraged to reuse our maps and graphs for your own purposes and free to translate,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lpstr>PowerPoint Presentation</vt:lpstr>
      <vt:lpstr>PowerPoint Presentation</vt:lpstr>
      <vt:lpstr>PowerPoint Presentation</vt:lpstr>
      <vt:lpstr>PowerPoint Presentation</vt:lpstr>
      <vt:lpstr>Distribution of confirmed cases of A(H7N9) by five seasons, February 2013 to 3 October 2017 </vt:lpstr>
      <vt:lpstr>Distribution of confirmed cases of A(H7N9) by first available month, February 2013 to 3 October 2017 </vt:lpstr>
      <vt:lpstr>Distribution of confirmed cases of MERS-CoV by country of probable infection and country of report March 2012 to 3 October 2017 </vt:lpstr>
      <vt:lpstr>Distribution of confirmed cases of MERS-CoV by first available month and region,   March 2012 to 30 September 2017 </vt:lpstr>
      <vt:lpstr>Distribution of hepatitis A outbreak-confirmed cases, by month of onset and genetic sequence, June 2016 to September 2017, as of 27 September 2017, EU/EEA (n=2 863*) </vt:lpstr>
      <vt:lpstr>Distribution of hepatitis A cases by gender and male-to-female ratio, January 2012 to August 2017, as of 27 September 2017, EU/EEA* </vt:lpstr>
    </vt:vector>
  </TitlesOfParts>
  <Manager>Thomas Mollet</Manager>
  <Company>ECDC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CDTR-maps-graphs-week.pptx</dc:title>
  <dc:creator>Kim Hutchings</dc:creator>
  <cp:keywords/>
  <cp:lastModifiedBy>Samantha Wilson</cp:lastModifiedBy>
  <cp:revision>982</cp:revision>
  <cp:lastPrinted>2017-03-24T07:50:18Z</cp:lastPrinted>
  <dcterms:created xsi:type="dcterms:W3CDTF">2015-11-05T13:02:54Z</dcterms:created>
  <dcterms:modified xsi:type="dcterms:W3CDTF">2017-10-06T14:14:44Z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DMSSRS-78-5</vt:lpwstr>
  </property>
  <property fmtid="{D5CDD505-2E9C-101B-9397-08002B2CF9AE}" pid="20" name="_dlc_DocIdPersistId">
    <vt:bool>false</vt:bool>
  </property>
  <property fmtid="{D5CDD505-2E9C-101B-9397-08002B2CF9AE}" pid="21" name="_dlc_DocIdUrl">
    <vt:lpwstr>http://dms.ecdcnet.europa.eu/sites/srs/eir/eieo/_layouts/15/DocIdRedir.aspx?ID=DMSSRS-78-5, DMSSRS-78-5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