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0"/>
  </p:notesMasterIdLst>
  <p:sldIdLst>
    <p:sldId id="258" r:id="rId6"/>
    <p:sldId id="1048" r:id="rId7"/>
    <p:sldId id="1098" r:id="rId8"/>
    <p:sldId id="1030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99E802-11B1-0F0A-2A5D-786A53A96A59}" name="Ettore Severi" initials="ES" userId="S::Ettore.Severi@ecdc.europa.eu::93247d3b-e82e-4501-a8e8-697cc80107ad" providerId="AD"/>
  <p188:author id="{4355392B-04B6-52BE-F46F-DD0150B93793}" name="Adriana Romani" initials="AR" userId="S::adriana.romani@ecdc.europa.eu::04f68e5b-8182-469d-b345-964e7516a9ed" providerId="AD"/>
  <p188:author id="{2381486C-0CB5-DDF8-5224-ACF713927992}" name="Paul Riley" initials="PR" userId="S::paul.riley@ecdc.europa.eu::c0152105-4875-4c41-8e45-39ca14e99be7" providerId="AD"/>
  <p188:author id="{26FF6C6F-58FC-7556-69E7-0FD22D0646CB}" name="Elisabetta Pierini" initials="EP" userId="S::Elisabetta.Pierini@ecdc.europa.eu::35c1ce06-f9f1-4199-bf57-44c8e6859c92" providerId="AD"/>
  <p188:author id="{D0B4B87B-E67E-A678-03F6-8CD8FBF90084}" name="Adriana Romani" initials="AR" userId="S::Adriana.Romani@ecdc.europa.eu::04f68e5b-8182-469d-b345-964e7516a9ed" providerId="AD"/>
  <p188:author id="{BE103BE2-67A1-8D0F-3535-5CD6D8BC764A}" name="Orla Condell" initials="OC" userId="S::Orla.Condell@ecdc.europa.eu::99d1086a-4539-44af-af9d-83823fbb64ad" providerId="AD"/>
  <p188:author id="{383D19F0-2256-3542-A2E8-19D4E95C82B5}" name="Dorothee Obach" initials="DO" userId="S::dorothee.obach@ecdc.europa.eu::b2ec85da-4f0e-4112-a519-30b946869e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CDC"/>
    <a:srgbClr val="4D801A"/>
    <a:srgbClr val="D4E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58" autoAdjust="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0075D-150B-4BA7-BE95-77EB7A0A00AF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D2376-A489-4EB2-90BC-FAAB0808D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8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C4438-05CF-4422-80F6-43EA6CF533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3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7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A5EB7-25A1-4987-81D8-8B37A3E3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339A-AD4C-4299-B676-C4ADA05616EE}" type="datetime1">
              <a:rPr lang="en-GB" smtClean="0"/>
              <a:t>09/03/2026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B07C4-35B4-44DE-BB07-BFCE6BFD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33026-9136-4FD2-8264-E11FFA13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8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714D74-C8D3-3222-9F53-8A829201682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287347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GB"/>
            </a:br>
            <a:br>
              <a:rPr lang="en-GB"/>
            </a:br>
            <a:endParaRPr lang="en-GB" sz="200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62394" y="3322338"/>
            <a:ext cx="11238006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9321" y="5303521"/>
            <a:ext cx="11573389" cy="1494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</a:t>
            </a:r>
            <a:r>
              <a:rPr lang="en-GB" sz="2000" dirty="0">
                <a:solidFill>
                  <a:schemeClr val="bg1"/>
                </a:solidFill>
                <a:highlight>
                  <a:srgbClr val="FF0000"/>
                </a:highlight>
                <a:latin typeface="Tahoma"/>
              </a:rPr>
              <a:t>Capacity Lead</a:t>
            </a: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], [</a:t>
            </a: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  <a:uLnTx/>
                <a:uFillTx/>
                <a:latin typeface="Tahoma"/>
                <a:ea typeface="+mn-ea"/>
                <a:cs typeface="+mn-cs"/>
              </a:rPr>
              <a:t>Position</a:t>
            </a: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]</a:t>
            </a:r>
            <a:b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0000"/>
                </a:highlight>
                <a:uLnTx/>
                <a:uFillTx/>
                <a:latin typeface="Tahoma"/>
                <a:ea typeface="+mn-ea"/>
                <a:cs typeface="+mn-cs"/>
              </a:rPr>
              <a:t>Date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]</a:t>
            </a: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C56C0909-2F03-4BB4-A838-52121D38E5BB}"/>
              </a:ext>
            </a:extLst>
          </p:cNvPr>
          <p:cNvSpPr txBox="1">
            <a:spLocks/>
          </p:cNvSpPr>
          <p:nvPr/>
        </p:nvSpPr>
        <p:spPr>
          <a:xfrm>
            <a:off x="362394" y="3917327"/>
            <a:ext cx="11573389" cy="149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ECDC </a:t>
            </a:r>
            <a:r>
              <a:rPr lang="en-GB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PHEPA in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[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Tahoma"/>
                <a:ea typeface="Tahoma"/>
                <a:cs typeface="Tahoma"/>
              </a:rPr>
              <a:t>Country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] – </a:t>
            </a:r>
            <a:r>
              <a:rPr lang="en-GB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[</a:t>
            </a:r>
            <a:r>
              <a:rPr lang="en-GB" dirty="0">
                <a:solidFill>
                  <a:prstClr val="white"/>
                </a:solidFill>
                <a:highlight>
                  <a:srgbClr val="FF0000"/>
                </a:highlight>
                <a:latin typeface="Tahoma"/>
                <a:ea typeface="Tahoma"/>
                <a:cs typeface="Tahoma"/>
              </a:rPr>
              <a:t>Capacity</a:t>
            </a:r>
            <a:r>
              <a:rPr lang="en-GB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]</a:t>
            </a: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Technical preparatory meeting</a:t>
            </a:r>
            <a:r>
              <a:rPr lang="en-GB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 </a:t>
            </a:r>
            <a:endParaRPr lang="en-GB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Article 8 of the SCBTH Regulation</a:t>
            </a:r>
            <a:b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7450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4851-6B45-4508-ADBB-38B4B6A2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highlight>
                  <a:srgbClr val="FFFF00"/>
                </a:highlight>
              </a:rPr>
              <a:t>Capacity </a:t>
            </a:r>
            <a:r>
              <a:rPr lang="en-GB">
                <a:solidFill>
                  <a:srgbClr val="69AE23"/>
                </a:solidFill>
                <a:latin typeface="Tahoma"/>
                <a:ea typeface="Tahoma"/>
                <a:cs typeface="Tahoma"/>
              </a:rPr>
              <a:t>- Overview</a:t>
            </a:r>
            <a:endParaRPr lang="en-GB">
              <a:solidFill>
                <a:srgbClr val="69AE23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46E64-D1F5-4035-707A-3B21D71A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143EE-BFAD-E740-1C94-7B4BB18F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9E0243-94E0-A755-EC31-97F1BBB305F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  <a:prstDash val="dash"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i="1" dirty="0">
                <a:solidFill>
                  <a:schemeClr val="tx2"/>
                </a:solidFill>
                <a:latin typeface="Tahoma"/>
                <a:ea typeface="Tahoma"/>
                <a:cs typeface="Tahoma"/>
              </a:rPr>
              <a:t>Instructions – to be removed before the presentation</a:t>
            </a:r>
          </a:p>
          <a:p>
            <a:endParaRPr lang="en-GB" dirty="0">
              <a:latin typeface="Tahoma"/>
              <a:ea typeface="Tahoma"/>
              <a:cs typeface="Tahoma"/>
            </a:endParaRPr>
          </a:p>
          <a:p>
            <a:r>
              <a:rPr lang="en-GB" i="1" dirty="0">
                <a:latin typeface="Tahoma"/>
                <a:ea typeface="Tahoma"/>
                <a:cs typeface="Tahoma"/>
              </a:rPr>
              <a:t>Please provide a maximum of 2-3 slides with an overview of the capacity, including (when relevant)</a:t>
            </a:r>
          </a:p>
          <a:p>
            <a:pPr marL="457200" indent="-457200">
              <a:buFontTx/>
              <a:buChar char="-"/>
            </a:pPr>
            <a:r>
              <a:rPr lang="en-GB" i="1" dirty="0">
                <a:latin typeface="Tahoma"/>
                <a:ea typeface="Tahoma"/>
                <a:cs typeface="Tahoma"/>
              </a:rPr>
              <a:t>The legal framework</a:t>
            </a:r>
          </a:p>
          <a:p>
            <a:pPr marL="457200" indent="-457200">
              <a:buFontTx/>
              <a:buChar char="-"/>
            </a:pPr>
            <a:r>
              <a:rPr lang="en-GB" i="1" dirty="0">
                <a:latin typeface="Tahoma"/>
                <a:ea typeface="Tahoma"/>
                <a:cs typeface="Tahoma"/>
              </a:rPr>
              <a:t>The structure and functions </a:t>
            </a:r>
          </a:p>
          <a:p>
            <a:pPr marL="457200" indent="-457200">
              <a:buFontTx/>
              <a:buChar char="-"/>
            </a:pPr>
            <a:r>
              <a:rPr lang="en-GB" i="1" dirty="0">
                <a:latin typeface="Tahoma"/>
                <a:ea typeface="Tahoma"/>
                <a:cs typeface="Tahoma"/>
              </a:rPr>
              <a:t>The main coordination mechanisms</a:t>
            </a:r>
          </a:p>
          <a:p>
            <a:pPr marL="457200" indent="-457200">
              <a:buFontTx/>
              <a:buChar char="-"/>
            </a:pPr>
            <a:r>
              <a:rPr lang="en-GB" i="1" dirty="0">
                <a:latin typeface="Tahoma"/>
                <a:ea typeface="Tahoma"/>
                <a:cs typeface="Tahoma"/>
              </a:rPr>
              <a:t>The relevant stakeholders - that should ideally be part of the assessment mission</a:t>
            </a:r>
          </a:p>
        </p:txBody>
      </p:sp>
    </p:spTree>
    <p:extLst>
      <p:ext uri="{BB962C8B-B14F-4D97-AF65-F5344CB8AC3E}">
        <p14:creationId xmlns:p14="http://schemas.microsoft.com/office/powerpoint/2010/main" val="290691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6691-9477-63FC-26AE-596663F9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highlight>
                  <a:srgbClr val="FFFF00"/>
                </a:highlight>
              </a:rPr>
              <a:t>Capacity </a:t>
            </a:r>
            <a:r>
              <a:rPr lang="en-GB">
                <a:solidFill>
                  <a:srgbClr val="69AE23"/>
                </a:solidFill>
                <a:latin typeface="Tahoma"/>
                <a:ea typeface="Tahoma"/>
                <a:cs typeface="Tahoma"/>
              </a:rPr>
              <a:t>- Relevant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95062-0A30-0F06-5690-B2CB32D77F3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  <a:prstDash val="dash"/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b="1" i="1" dirty="0">
                <a:solidFill>
                  <a:schemeClr val="tx2"/>
                </a:solidFill>
                <a:latin typeface="Tahoma"/>
                <a:ea typeface="Tahoma"/>
                <a:cs typeface="Tahoma"/>
              </a:rPr>
              <a:t>Instructions – to be removed before the presentation</a:t>
            </a:r>
          </a:p>
          <a:p>
            <a:endParaRPr lang="en-GB" i="1" dirty="0">
              <a:latin typeface="Tahoma"/>
              <a:ea typeface="Tahoma"/>
              <a:cs typeface="Tahoma"/>
            </a:endParaRPr>
          </a:p>
          <a:p>
            <a:r>
              <a:rPr lang="en-GB" i="1" dirty="0">
                <a:latin typeface="Tahoma"/>
                <a:ea typeface="Tahoma"/>
                <a:cs typeface="Tahoma"/>
              </a:rPr>
              <a:t>Please present an overview of the main documents uploaded in the SharePoint for the desk review process</a:t>
            </a:r>
          </a:p>
          <a:p>
            <a:pPr marL="457200" indent="-457200">
              <a:buFontTx/>
              <a:buChar char="-"/>
            </a:pPr>
            <a:r>
              <a:rPr lang="en-GB" i="1" dirty="0">
                <a:latin typeface="Tahoma"/>
                <a:ea typeface="Tahoma"/>
                <a:cs typeface="Tahoma"/>
              </a:rPr>
              <a:t>This section can be structured by Article 7 and SPAR question, highlighting key documents for each questions</a:t>
            </a:r>
          </a:p>
          <a:p>
            <a:pPr marL="457200" indent="-457200">
              <a:buFontTx/>
              <a:buChar char="-"/>
            </a:pPr>
            <a:r>
              <a:rPr lang="en-GB" i="1" dirty="0">
                <a:latin typeface="Tahoma"/>
                <a:ea typeface="Tahoma"/>
                <a:cs typeface="Tahoma"/>
              </a:rPr>
              <a:t>Feel free to bring the attention of the assessment team to specific parts of a document (particularly relevant for very long documents)</a:t>
            </a:r>
            <a:endParaRPr lang="en-US" i="1" dirty="0"/>
          </a:p>
          <a:p>
            <a:pPr marL="457200" indent="-457200">
              <a:buFontTx/>
              <a:buChar char="-"/>
            </a:pPr>
            <a:r>
              <a:rPr lang="en-GB" i="1" dirty="0">
                <a:latin typeface="Tahoma"/>
                <a:ea typeface="Tahoma"/>
                <a:cs typeface="Tahoma"/>
              </a:rPr>
              <a:t>A limited number of 5-8 documents submitted per capacity is suggested.</a:t>
            </a:r>
          </a:p>
          <a:p>
            <a:endParaRPr lang="en-GB" sz="2000" i="1" dirty="0">
              <a:latin typeface="Tahoma"/>
              <a:ea typeface="Tahoma"/>
              <a:cs typeface="Tahoma"/>
            </a:endParaRPr>
          </a:p>
          <a:p>
            <a:r>
              <a:rPr lang="en-GB" sz="2000" i="1" dirty="0">
                <a:latin typeface="Tahoma"/>
                <a:ea typeface="Tahoma"/>
                <a:cs typeface="Tahoma"/>
              </a:rPr>
              <a:t>Further information on the documents to be shared is available in Appendix 4</a:t>
            </a:r>
            <a:endParaRPr lang="en-GB" i="1" dirty="0">
              <a:latin typeface="Tahoma"/>
              <a:ea typeface="Tahoma"/>
              <a:cs typeface="Taho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E9713-4AC8-E295-F030-4B284F79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1F503-FAB6-2E87-3D28-BEE6FD56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9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7F598C-159D-4F23-A591-6EE355433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/>
              <a:t>Thank you</a:t>
            </a:r>
            <a:br>
              <a:rPr lang="en-GB"/>
            </a:b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5AB2B-E81C-4543-AEDB-1376F225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111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3.1.2927"/>
  <p:tag name="SLIDO_PRESENTATION_ID" val="00000000-0000-0000-0000-000000000000"/>
  <p:tag name="SLIDO_EVENT_UUID" val="e23f35f5-d83b-4990-a5e7-44a306510d3d"/>
  <p:tag name="SLIDO_EVENT_SECTION_UUID" val="0c9c4755-ebf1-413f-8508-360a6086f0a2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resentation_16.9 [Read-Only]" id="{76151C3E-D5A5-4F15-AD2C-8ECE2B3996A5}" vid="{32759189-6055-4C2A-B003-BDEC15F91F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9E88A449575E24AAD017D04A46B9265" ma:contentTypeVersion="15" ma:contentTypeDescription="Create a new document." ma:contentTypeScope="" ma:versionID="a73fb281c66706e232d72fa20e6afe67">
  <xsd:schema xmlns:xsd="http://www.w3.org/2001/XMLSchema" xmlns:xs="http://www.w3.org/2001/XMLSchema" xmlns:p="http://schemas.microsoft.com/office/2006/metadata/properties" xmlns:ns2="4240f11c-4df2-4a37-9be1-bdf0d4dfc218" xmlns:ns3="fe73b3f6-a427-4a99-886e-da32c6de835d" targetNamespace="http://schemas.microsoft.com/office/2006/metadata/properties" ma:root="true" ma:fieldsID="1dc12e612b7fcdfe455f33465c932d7c" ns2:_="" ns3:_="">
    <xsd:import namespace="4240f11c-4df2-4a37-9be1-bdf0d4dfc218"/>
    <xsd:import namespace="fe73b3f6-a427-4a99-886e-da32c6de835d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a0d2c8f0-7250-4c09-8917-c4befca81a1f}" ma:internalName="TaxCatchAll" ma:showField="CatchAllData" ma:web="ab41e61d-5c9e-45fe-9fd9-c0fcfa543e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a0d2c8f0-7250-4c09-8917-c4befca81a1f}" ma:internalName="TaxCatchAllLabel" ma:readOnly="true" ma:showField="CatchAllDataLabel" ma:web="ab41e61d-5c9e-45fe-9fd9-c0fcfa543e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Surveillance and Analysis</TermName>
          <TermId xmlns="http://schemas.microsoft.com/office/infopath/2007/PartnerControls">4abf0314-12ff-4a96-a887-5ec03a1ed9ce</TermId>
        </TermInfo>
      </Terms>
    </c67668d6730c4bc2a26c654fc875ab99>
    <TaxCatchAll xmlns="fe73b3f6-a427-4a99-886e-da32c6de835d">
      <Value>6</Value>
      <Value>2</Value>
      <Value>1</Value>
      <Value>28</Value>
    </TaxCatchAll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</documentManagement>
</p:properties>
</file>

<file path=customXml/itemProps1.xml><?xml version="1.0" encoding="utf-8"?>
<ds:datastoreItem xmlns:ds="http://schemas.openxmlformats.org/officeDocument/2006/customXml" ds:itemID="{7E1FD203-7E75-49F4-87A2-C30B07CCCD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144FD4-EAA1-4C1D-AE2B-A8578AE97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0f11c-4df2-4a37-9be1-bdf0d4dfc218"/>
    <ds:schemaRef ds:uri="fe73b3f6-a427-4a99-886e-da32c6de8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73B4E8-F335-43D6-98C2-F23827CD4F10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946B2729-1A32-48B5-B76B-82E0D118E91C}">
  <ds:schemaRefs>
    <ds:schemaRef ds:uri="http://schemas.microsoft.com/office/2006/documentManagement/types"/>
    <ds:schemaRef ds:uri="http://purl.org/dc/terms/"/>
    <ds:schemaRef ds:uri="4240f11c-4df2-4a37-9be1-bdf0d4dfc218"/>
    <ds:schemaRef ds:uri="http://purl.org/dc/dcmitype/"/>
    <ds:schemaRef ds:uri="fe73b3f6-a427-4a99-886e-da32c6de835d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190</Words>
  <Application>Microsoft Office PowerPoint</Application>
  <PresentationFormat>Widescreen</PresentationFormat>
  <Paragraphs>27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Tahoma</vt:lpstr>
      <vt:lpstr>Theme_ECDC</vt:lpstr>
      <vt:lpstr>  </vt:lpstr>
      <vt:lpstr>Capacity - Overview</vt:lpstr>
      <vt:lpstr>Capacity - Relevant documents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Orla Condell</dc:creator>
  <cp:lastModifiedBy>Rumila Edward</cp:lastModifiedBy>
  <cp:revision>3</cp:revision>
  <cp:lastPrinted>2022-09-26T15:02:32Z</cp:lastPrinted>
  <dcterms:created xsi:type="dcterms:W3CDTF">2022-09-26T11:13:34Z</dcterms:created>
  <dcterms:modified xsi:type="dcterms:W3CDTF">2026-03-09T07:22:55Z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1.3.1.2927</vt:lpwstr>
  </property>
  <property fmtid="{D5CDD505-2E9C-101B-9397-08002B2CF9AE}" pid="3" name="ContentTypeId">
    <vt:lpwstr>0x010100EE95EE7DB3A482488E68FA4A7091999F00E9E88A449575E24AAD017D04A46B9265</vt:lpwstr>
  </property>
  <property fmtid="{D5CDD505-2E9C-101B-9397-08002B2CF9AE}" pid="4" name="ECMX_CATEGORYLABEL">
    <vt:lpwstr>28;#Surveillance and Analysis|4abf0314-12ff-4a96-a887-5ec03a1ed9ce</vt:lpwstr>
  </property>
  <property fmtid="{D5CDD505-2E9C-101B-9397-08002B2CF9AE}" pid="5" name="ECMX_ENTITY">
    <vt:lpwstr>6;#ECDC|931345c4-86d9-4b39-a79a-5a8b0b90257f</vt:lpwstr>
  </property>
  <property fmtid="{D5CDD505-2E9C-101B-9397-08002B2CF9AE}" pid="6" name="TaxKeyword">
    <vt:lpwstr/>
  </property>
  <property fmtid="{D5CDD505-2E9C-101B-9397-08002B2CF9AE}" pid="7" name="lcf76f155ced4ddcb4097134ff3c332f">
    <vt:lpwstr/>
  </property>
  <property fmtid="{D5CDD505-2E9C-101B-9397-08002B2CF9AE}" pid="8" name="ECMX_LIFECYCLE">
    <vt:lpwstr>2;#Active|50127695-0d4f-4ac1-ab93-ebc716c3e584</vt:lpwstr>
  </property>
  <property fmtid="{D5CDD505-2E9C-101B-9397-08002B2CF9AE}" pid="9" name="MediaServiceImageTags">
    <vt:lpwstr/>
  </property>
  <property fmtid="{D5CDD505-2E9C-101B-9397-08002B2CF9AE}" pid="10" name="ECMX_DOCUMENTSTATUS">
    <vt:lpwstr>1;#Draft|bed60e9a-f1b8-4691-a7e2-534f78067ff3</vt:lpwstr>
  </property>
  <property fmtid="{D5CDD505-2E9C-101B-9397-08002B2CF9AE}" pid="11" name="ECMX_DOCUMENTTYPE">
    <vt:lpwstr/>
  </property>
  <property fmtid="{D5CDD505-2E9C-101B-9397-08002B2CF9AE}" pid="12" name="ECMX_DISEASEPATHOGEN">
    <vt:lpwstr/>
  </property>
  <property fmtid="{D5CDD505-2E9C-101B-9397-08002B2CF9AE}" pid="13" name="ClassificationContentMarkingHeaderLocations">
    <vt:lpwstr>Office Theme:8\Theme_ECDC:8</vt:lpwstr>
  </property>
  <property fmtid="{D5CDD505-2E9C-101B-9397-08002B2CF9AE}" pid="14" name="ClassificationContentMarkingHeaderText">
    <vt:lpwstr>ECDC NORMAL</vt:lpwstr>
  </property>
  <property fmtid="{D5CDD505-2E9C-101B-9397-08002B2CF9AE}" pid="15" name="SharedWithUsers">
    <vt:lpwstr>190;#Andrea Nilsson</vt:lpwstr>
  </property>
  <property fmtid="{D5CDD505-2E9C-101B-9397-08002B2CF9AE}" pid="16" name="_dlc_DocIdItemGuid">
    <vt:lpwstr>3c134c58-0016-4891-9019-2c58713c75e3</vt:lpwstr>
  </property>
  <property fmtid="{D5CDD505-2E9C-101B-9397-08002B2CF9AE}" pid="17" name="SARMS Document Format">
    <vt:lpwstr>Main output</vt:lpwstr>
  </property>
</Properties>
</file>