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58" r:id="rId6"/>
    <p:sldId id="1048" r:id="rId7"/>
    <p:sldId id="1049" r:id="rId8"/>
    <p:sldId id="1050" r:id="rId9"/>
    <p:sldId id="1051" r:id="rId10"/>
    <p:sldId id="103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99E802-11B1-0F0A-2A5D-786A53A96A59}" name="Ettore Severi" initials="ES" userId="S::Ettore.Severi@ecdc.europa.eu::93247d3b-e82e-4501-a8e8-697cc80107ad" providerId="AD"/>
  <p188:author id="{4355392B-04B6-52BE-F46F-DD0150B93793}" name="Adriana Romani" initials="AR" userId="S::adriana.romani@ecdc.europa.eu::04f68e5b-8182-469d-b345-964e7516a9ed" providerId="AD"/>
  <p188:author id="{2381486C-0CB5-DDF8-5224-ACF713927992}" name="Paul Riley" initials="PR" userId="S::paul.riley@ecdc.europa.eu::c0152105-4875-4c41-8e45-39ca14e99be7" providerId="AD"/>
  <p188:author id="{D0B4B87B-E67E-A678-03F6-8CD8FBF90084}" name="Adriana Romani" initials="AR" userId="S::Adriana.Romani@ecdc.europa.eu::04f68e5b-8182-469d-b345-964e7516a9ed" providerId="AD"/>
  <p188:author id="{BE103BE2-67A1-8D0F-3535-5CD6D8BC764A}" name="Orla Condell" initials="OC" userId="S::Orla.Condell@ecdc.europa.eu::99d1086a-4539-44af-af9d-83823fbb64ad" providerId="AD"/>
  <p188:author id="{383D19F0-2256-3542-A2E8-19D4E95C82B5}" name="Dorothee Obach" initials="DO" userId="S::dorothee.obach@ecdc.europa.eu::b2ec85da-4f0e-4112-a519-30b946869e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DC"/>
    <a:srgbClr val="4D801A"/>
    <a:srgbClr val="D4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0C0AC-B983-74BC-6E15-05F335CDD4CD}" v="19" dt="2026-01-08T17:15:40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075D-150B-4BA7-BE95-77EB7A0A00AF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2376-A489-4EB2-90BC-FAAB0808D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4438-05CF-4422-80F6-43EA6CF533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5EB7-25A1-4987-81D8-8B37A3E3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B07C4-35B4-44DE-BB07-BFCE6BFD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33026-9136-4FD2-8264-E11FFA13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14D74-C8D3-3222-9F53-8A829201682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28734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OJ:L_2024012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2394" y="3322338"/>
            <a:ext cx="11238006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9321" y="5303521"/>
            <a:ext cx="11573389" cy="1494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Tahoma"/>
              </a:rPr>
              <a:t>Stakeholder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], [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+mn-ea"/>
                <a:cs typeface="+mn-cs"/>
              </a:rPr>
              <a:t>Position</a:t>
            </a:r>
            <a:r>
              <a:rPr lang="en-GB" sz="2000" dirty="0">
                <a:solidFill>
                  <a:schemeClr val="bg1"/>
                </a:solidFill>
                <a:latin typeface="Tahoma"/>
              </a:rPr>
              <a:t>],</a:t>
            </a:r>
            <a:b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+mn-ea"/>
                <a:cs typeface="+mn-cs"/>
              </a:rPr>
              <a:t>Date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56C0909-2F03-4BB4-A838-52121D38E5BB}"/>
              </a:ext>
            </a:extLst>
          </p:cNvPr>
          <p:cNvSpPr txBox="1">
            <a:spLocks/>
          </p:cNvSpPr>
          <p:nvPr/>
        </p:nvSpPr>
        <p:spPr>
          <a:xfrm>
            <a:off x="362394" y="3917327"/>
            <a:ext cx="11573389" cy="149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ECDC PHEPA in [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Tahoma"/>
                <a:cs typeface="Tahoma"/>
              </a:rPr>
              <a:t>Country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] – 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[</a:t>
            </a:r>
            <a:r>
              <a:rPr lang="en-GB" dirty="0">
                <a:solidFill>
                  <a:prstClr val="white"/>
                </a:solidFill>
                <a:highlight>
                  <a:srgbClr val="FF0000"/>
                </a:highlight>
                <a:latin typeface="Tahoma"/>
                <a:ea typeface="Tahoma"/>
                <a:cs typeface="Tahoma"/>
              </a:rPr>
              <a:t>Capacity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]</a:t>
            </a:r>
          </a:p>
          <a:p>
            <a:pPr>
              <a:defRPr/>
            </a:pP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Country visit session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Article 8 of the SCBTH Regulation</a:t>
            </a:r>
            <a:br>
              <a:rPr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5934C4-8815-41E4-199C-48BB9EAAA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4851-6B45-4508-ADBB-38B4B6A2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9AE23"/>
                </a:solidFill>
                <a:latin typeface="Tahoma"/>
                <a:ea typeface="Tahoma"/>
                <a:cs typeface="Tahoma"/>
              </a:rPr>
              <a:t>Instructions – </a:t>
            </a:r>
            <a:r>
              <a:rPr lang="en-GB" sz="2800" dirty="0">
                <a:solidFill>
                  <a:srgbClr val="69AE23"/>
                </a:solidFill>
                <a:latin typeface="Tahoma"/>
                <a:ea typeface="Tahoma"/>
                <a:cs typeface="Tahoma"/>
              </a:rPr>
              <a:t>to be removed before the presentation</a:t>
            </a:r>
            <a:endParaRPr lang="en-GB" dirty="0">
              <a:solidFill>
                <a:srgbClr val="69AE2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46E64-D1F5-4035-707A-3B21D71A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143EE-BFAD-E740-1C94-7B4BB18F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9E0243-94E0-A755-EC31-97F1BBB305F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>
                <a:latin typeface="Tahoma"/>
                <a:ea typeface="Tahoma"/>
                <a:cs typeface="Tahoma"/>
              </a:rPr>
              <a:t>Please provide an overview of each capacity with a focus on the information reported under Article 7 template and SPAR. Challenges and good practices can be presented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i="1" dirty="0"/>
          </a:p>
          <a:p>
            <a:pPr marL="1143000" lvl="1" indent="-457200" algn="just">
              <a:buFont typeface="Courier New"/>
              <a:buChar char="o"/>
            </a:pPr>
            <a:r>
              <a:rPr lang="en-GB" i="1" dirty="0">
                <a:latin typeface="Tahoma"/>
                <a:ea typeface="Tahoma"/>
                <a:cs typeface="Tahoma"/>
              </a:rPr>
              <a:t>Please, include 1 or 2 slides with an </a:t>
            </a:r>
            <a:r>
              <a:rPr lang="en-GB" b="1" i="1">
                <a:latin typeface="Tahoma"/>
                <a:ea typeface="Tahoma"/>
                <a:cs typeface="Tahoma"/>
              </a:rPr>
              <a:t>overview of the capacity</a:t>
            </a:r>
            <a:r>
              <a:rPr lang="en-GB" i="1" dirty="0">
                <a:latin typeface="Tahoma"/>
                <a:ea typeface="Tahoma"/>
                <a:cs typeface="Tahoma"/>
              </a:rPr>
              <a:t> </a:t>
            </a:r>
            <a:endParaRPr lang="en-GB" sz="250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r>
              <a:rPr lang="en-GB" sz="2500" i="1" dirty="0">
                <a:latin typeface="Tahoma"/>
                <a:ea typeface="Tahoma"/>
                <a:cs typeface="Tahoma"/>
              </a:rPr>
              <a:t>Including an overview of the coordination, multi-sectorial involvement, administrative levels </a:t>
            </a:r>
            <a:r>
              <a:rPr lang="en-GB" sz="2500" i="1">
                <a:latin typeface="Tahoma"/>
                <a:ea typeface="Tahoma"/>
                <a:cs typeface="Tahoma"/>
              </a:rPr>
              <a:t>competencies or decision-making processes is encouraged where relevant. </a:t>
            </a:r>
            <a:endParaRPr lang="en-GB" sz="250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r>
              <a:rPr lang="en-GB" i="1" dirty="0">
                <a:latin typeface="Tahoma"/>
                <a:ea typeface="Tahoma"/>
                <a:cs typeface="Tahoma"/>
              </a:rPr>
              <a:t>Include each specific aspects addressed under </a:t>
            </a:r>
            <a:r>
              <a:rPr lang="en-GB" b="1" i="1" dirty="0">
                <a:latin typeface="Tahoma"/>
                <a:ea typeface="Tahoma"/>
                <a:cs typeface="Tahoma"/>
              </a:rPr>
              <a:t>Article 7 and SPAR. </a:t>
            </a:r>
            <a:r>
              <a:rPr lang="en-GB" i="1" dirty="0">
                <a:latin typeface="Tahoma"/>
                <a:ea typeface="Tahoma"/>
                <a:cs typeface="Tahoma"/>
              </a:rPr>
              <a:t>There is no need to go through the Article 7 and SPAR questions systematically but use them to add context to the different aspects under </a:t>
            </a:r>
            <a:r>
              <a:rPr lang="en-GB" i="1">
                <a:latin typeface="Tahoma"/>
                <a:ea typeface="Tahoma"/>
                <a:cs typeface="Tahoma"/>
              </a:rPr>
              <a:t>assessment.</a:t>
            </a:r>
            <a:endParaRPr lang="en-GB" i="1" dirty="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r>
              <a:rPr lang="en-GB" sz="2500" i="1" dirty="0">
                <a:latin typeface="Tahoma"/>
                <a:ea typeface="Tahoma"/>
                <a:cs typeface="Tahoma"/>
              </a:rPr>
              <a:t>The presentation can be structured following the order of the Article 7 and SPAR questions if </a:t>
            </a:r>
            <a:r>
              <a:rPr lang="en-GB" sz="2500" i="1">
                <a:latin typeface="Tahoma"/>
                <a:ea typeface="Tahoma"/>
                <a:cs typeface="Tahoma"/>
              </a:rPr>
              <a:t>suitable</a:t>
            </a:r>
            <a:endParaRPr lang="en-GB" i="1" dirty="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r>
              <a:rPr lang="en-GB" i="1" dirty="0">
                <a:latin typeface="Tahoma"/>
                <a:ea typeface="Tahoma"/>
                <a:cs typeface="Tahoma"/>
              </a:rPr>
              <a:t>The D</a:t>
            </a:r>
            <a:r>
              <a:rPr lang="en-GB" i="1" dirty="0">
                <a:latin typeface="Tahoma"/>
                <a:ea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elegated Regulation</a:t>
            </a:r>
            <a:r>
              <a:rPr lang="en-GB" i="1" dirty="0">
                <a:latin typeface="Tahoma"/>
                <a:ea typeface="Tahoma"/>
                <a:cs typeface="Tahoma"/>
              </a:rPr>
              <a:t> contains a summary of all the relevant aspects per capacity </a:t>
            </a:r>
          </a:p>
          <a:p>
            <a:pPr marL="1143000" lvl="1" indent="-457200" algn="just">
              <a:buFont typeface="Courier New"/>
              <a:buChar char="o"/>
            </a:pPr>
            <a:r>
              <a:rPr lang="en-GB" i="1">
                <a:latin typeface="Tahoma"/>
                <a:ea typeface="Tahoma"/>
                <a:cs typeface="Tahoma"/>
              </a:rPr>
              <a:t>A</a:t>
            </a:r>
            <a:r>
              <a:rPr lang="en-GB" i="1" dirty="0">
                <a:latin typeface="Tahoma"/>
                <a:ea typeface="Tahoma"/>
                <a:cs typeface="Tahoma"/>
              </a:rPr>
              <a:t> reflection on strength and areas for improvement/challenges can be included</a:t>
            </a:r>
            <a:endParaRPr lang="en-GB"/>
          </a:p>
          <a:p>
            <a:pPr marL="1143000" lvl="1" indent="-457200" algn="just">
              <a:buFont typeface="Courier New"/>
              <a:buChar char="o"/>
            </a:pPr>
            <a:endParaRPr lang="en-GB" i="1" dirty="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endParaRPr lang="en-GB" i="1" dirty="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endParaRPr lang="en-GB" i="1" dirty="0">
              <a:latin typeface="Tahoma"/>
              <a:ea typeface="Tahoma"/>
              <a:cs typeface="Tahoma"/>
            </a:endParaRPr>
          </a:p>
          <a:p>
            <a:pPr lvl="1" indent="0" algn="just">
              <a:buNone/>
            </a:pPr>
            <a:endParaRPr lang="en-GB" i="1" dirty="0">
              <a:latin typeface="Tahoma"/>
              <a:ea typeface="Tahoma"/>
              <a:cs typeface="Tahoma"/>
            </a:endParaRPr>
          </a:p>
          <a:p>
            <a:pPr marL="1143000" lvl="1" indent="-457200" algn="just">
              <a:buFont typeface="Courier New"/>
              <a:buChar char="o"/>
            </a:pPr>
            <a:r>
              <a:rPr lang="en-GB" i="1" dirty="0">
                <a:latin typeface="Tahoma"/>
                <a:ea typeface="Tahoma"/>
                <a:cs typeface="Tahoma"/>
              </a:rPr>
              <a:t>For the capacities not assessed in-depth</a:t>
            </a:r>
            <a:r>
              <a:rPr lang="en-GB" b="1" i="1" dirty="0">
                <a:latin typeface="Tahoma"/>
                <a:ea typeface="Tahoma"/>
                <a:cs typeface="Tahoma"/>
              </a:rPr>
              <a:t> a maximum of 10 minutes </a:t>
            </a:r>
            <a:r>
              <a:rPr lang="en-GB" i="1" dirty="0">
                <a:latin typeface="Tahoma"/>
                <a:ea typeface="Tahoma"/>
                <a:cs typeface="Tahoma"/>
              </a:rPr>
              <a:t>presentation is expected </a:t>
            </a:r>
            <a:endParaRPr lang="en-GB" i="1"/>
          </a:p>
          <a:p>
            <a:pPr marL="1143000" lvl="1" indent="-457200" algn="just">
              <a:buFont typeface="Courier New"/>
              <a:buChar char="o"/>
            </a:pPr>
            <a:r>
              <a:rPr lang="en-GB" i="1" dirty="0">
                <a:latin typeface="Tahoma"/>
                <a:ea typeface="Tahoma"/>
                <a:cs typeface="Tahoma"/>
              </a:rPr>
              <a:t>For the in-depth capacities </a:t>
            </a:r>
            <a:r>
              <a:rPr lang="en-GB" b="1" i="1" dirty="0">
                <a:latin typeface="Tahoma"/>
                <a:ea typeface="Tahoma"/>
                <a:cs typeface="Tahoma"/>
              </a:rPr>
              <a:t>a maximum 20 minutes </a:t>
            </a:r>
            <a:r>
              <a:rPr lang="en-GB" i="1" dirty="0">
                <a:latin typeface="Tahoma"/>
                <a:ea typeface="Tahoma"/>
                <a:cs typeface="Tahoma"/>
              </a:rPr>
              <a:t>presentation is expected.</a:t>
            </a:r>
            <a:endParaRPr lang="en-GB" i="1" dirty="0"/>
          </a:p>
          <a:p>
            <a:endParaRPr lang="en-GB" i="1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69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B3E1-8ECD-AEF3-A80B-FDE7483D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AE23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</a:rPr>
              <a:t>Capacity </a:t>
            </a:r>
            <a:r>
              <a:rPr lang="en-US" dirty="0">
                <a:solidFill>
                  <a:srgbClr val="69AE23"/>
                </a:solidFill>
                <a:latin typeface="Tahoma"/>
                <a:ea typeface="Tahoma"/>
                <a:cs typeface="Tahoma"/>
              </a:rPr>
              <a:t>- Overview</a:t>
            </a:r>
            <a:endParaRPr lang="en-US" dirty="0">
              <a:solidFill>
                <a:srgbClr val="69AE2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1B2AE-B1CF-C293-AB04-E0833DF0A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A4ED1-AEB9-7310-C8F6-C0AFD8FE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0D6AF-BA08-3B20-6EC3-7E8839A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5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4E4C-E916-C031-8A69-B4A2656F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AE23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</a:rPr>
              <a:t>Capacity </a:t>
            </a:r>
            <a:r>
              <a:rPr lang="en-US" dirty="0">
                <a:solidFill>
                  <a:srgbClr val="69AE23"/>
                </a:solidFill>
                <a:latin typeface="Tahoma"/>
                <a:ea typeface="Tahoma"/>
                <a:cs typeface="Tahoma"/>
              </a:rPr>
              <a:t>– Specific aspects</a:t>
            </a:r>
            <a:endParaRPr lang="en-US" dirty="0">
              <a:solidFill>
                <a:srgbClr val="69AE2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0DE5-B471-A7CF-CAFA-CEC12E31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10C9D-642A-7D92-418C-02602733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CD314-7F54-EF2D-2B2C-125AA14D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5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FD73-9D28-A4DD-EE25-CAD72D43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AE23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</a:rPr>
              <a:t>Capacity </a:t>
            </a:r>
            <a:r>
              <a:rPr lang="en-US" dirty="0">
                <a:solidFill>
                  <a:srgbClr val="69AE23"/>
                </a:solidFill>
                <a:latin typeface="Tahoma"/>
                <a:ea typeface="Tahoma"/>
                <a:cs typeface="Tahoma"/>
              </a:rPr>
              <a:t>– Challenges and strengths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33E3-64B2-00AA-D547-7F4EF865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0EEB-1F0D-AC3F-D8FE-0393C4DC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01B38-D9DC-619E-4069-75F19022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0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7F598C-159D-4F23-A591-6EE355433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Thank you</a:t>
            </a:r>
            <a:br>
              <a:rPr lang="en-GB"/>
            </a:b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5AB2B-E81C-4543-AEDB-1376F225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1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1.2927"/>
  <p:tag name="SLIDO_PRESENTATION_ID" val="00000000-0000-0000-0000-000000000000"/>
  <p:tag name="SLIDO_EVENT_UUID" val="e23f35f5-d83b-4990-a5e7-44a306510d3d"/>
  <p:tag name="SLIDO_EVENT_SECTION_UUID" val="0c9c4755-ebf1-413f-8508-360a6086f0a2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resentation_16.9 [Read-Only]" id="{76151C3E-D5A5-4F15-AD2C-8ECE2B3996A5}" vid="{32759189-6055-4C2A-B003-BDEC15F91F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9E88A449575E24AAD017D04A46B9265" ma:contentTypeVersion="15" ma:contentTypeDescription="Create a new document." ma:contentTypeScope="" ma:versionID="196c4593140ac752a7e29ffce112aab7">
  <xsd:schema xmlns:xsd="http://www.w3.org/2001/XMLSchema" xmlns:xs="http://www.w3.org/2001/XMLSchema" xmlns:p="http://schemas.microsoft.com/office/2006/metadata/properties" xmlns:ns2="4240f11c-4df2-4a37-9be1-bdf0d4dfc218" xmlns:ns3="fe73b3f6-a427-4a99-886e-da32c6de835d" targetNamespace="http://schemas.microsoft.com/office/2006/metadata/properties" ma:root="true" ma:fieldsID="8a9ce14a63ba68dc4a2fdcd07ec2e4dc" ns2:_="" ns3:_="">
    <xsd:import namespace="4240f11c-4df2-4a37-9be1-bdf0d4dfc218"/>
    <xsd:import namespace="fe73b3f6-a427-4a99-886e-da32c6de835d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0d2c8f0-7250-4c09-8917-c4befca81a1f}" ma:internalName="TaxCatchAll" ma:showField="CatchAllData" ma:web="ab41e61d-5c9e-45fe-9fd9-c0fcfa543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0d2c8f0-7250-4c09-8917-c4befca81a1f}" ma:internalName="TaxCatchAllLabel" ma:readOnly="true" ma:showField="CatchAllDataLabel" ma:web="ab41e61d-5c9e-45fe-9fd9-c0fcfa543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 and Analysis</TermName>
          <TermId xmlns="http://schemas.microsoft.com/office/infopath/2007/PartnerControls">4abf0314-12ff-4a96-a887-5ec03a1ed9ce</TermId>
        </TermInfo>
      </Terms>
    </c67668d6730c4bc2a26c654fc875ab99>
    <TaxCatchAll xmlns="fe73b3f6-a427-4a99-886e-da32c6de835d">
      <Value>6</Value>
      <Value>2</Value>
      <Value>1</Value>
      <Value>28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</documentManagement>
</p:properties>
</file>

<file path=customXml/itemProps1.xml><?xml version="1.0" encoding="utf-8"?>
<ds:datastoreItem xmlns:ds="http://schemas.openxmlformats.org/officeDocument/2006/customXml" ds:itemID="{8955A9F5-843E-4CA4-B308-BB5300556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1FD203-7E75-49F4-87A2-C30B07CCCD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73B4E8-F335-43D6-98C2-F23827CD4F1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46B2729-1A32-48B5-B76B-82E0D118E91C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4240f11c-4df2-4a37-9be1-bdf0d4dfc218"/>
    <ds:schemaRef ds:uri="http://schemas.microsoft.com/office/2006/metadata/properties"/>
    <ds:schemaRef ds:uri="http://schemas.openxmlformats.org/package/2006/metadata/core-properties"/>
    <ds:schemaRef ds:uri="fe73b3f6-a427-4a99-886e-da32c6de835d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230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Tahoma</vt:lpstr>
      <vt:lpstr>Theme_ECDC</vt:lpstr>
      <vt:lpstr>  </vt:lpstr>
      <vt:lpstr>Instructions – to be removed before the presentation</vt:lpstr>
      <vt:lpstr>Capacity - Overview</vt:lpstr>
      <vt:lpstr>Capacity – Specific aspects</vt:lpstr>
      <vt:lpstr>Capacity – Challenges and strengths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 Condell</dc:creator>
  <cp:lastModifiedBy>Rumila Edward</cp:lastModifiedBy>
  <cp:revision>141</cp:revision>
  <cp:lastPrinted>2022-09-26T15:02:32Z</cp:lastPrinted>
  <dcterms:created xsi:type="dcterms:W3CDTF">2022-09-26T11:13:34Z</dcterms:created>
  <dcterms:modified xsi:type="dcterms:W3CDTF">2026-02-12T14:14:25Z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1.3.1.2927</vt:lpwstr>
  </property>
  <property fmtid="{D5CDD505-2E9C-101B-9397-08002B2CF9AE}" pid="3" name="ContentTypeId">
    <vt:lpwstr>0x010100EE95EE7DB3A482488E68FA4A7091999F00E9E88A449575E24AAD017D04A46B9265</vt:lpwstr>
  </property>
  <property fmtid="{D5CDD505-2E9C-101B-9397-08002B2CF9AE}" pid="4" name="ECMX_CATEGORYLABEL">
    <vt:lpwstr>28;#Surveillance and Analysis|4abf0314-12ff-4a96-a887-5ec03a1ed9ce</vt:lpwstr>
  </property>
  <property fmtid="{D5CDD505-2E9C-101B-9397-08002B2CF9AE}" pid="5" name="ECMX_ENTITY">
    <vt:lpwstr>6;#ECDC|931345c4-86d9-4b39-a79a-5a8b0b90257f</vt:lpwstr>
  </property>
  <property fmtid="{D5CDD505-2E9C-101B-9397-08002B2CF9AE}" pid="6" name="TaxKeyword">
    <vt:lpwstr/>
  </property>
  <property fmtid="{D5CDD505-2E9C-101B-9397-08002B2CF9AE}" pid="7" name="lcf76f155ced4ddcb4097134ff3c332f">
    <vt:lpwstr/>
  </property>
  <property fmtid="{D5CDD505-2E9C-101B-9397-08002B2CF9AE}" pid="8" name="ECMX_LIFECYCLE">
    <vt:lpwstr>2;#Active|50127695-0d4f-4ac1-ab93-ebc716c3e584</vt:lpwstr>
  </property>
  <property fmtid="{D5CDD505-2E9C-101B-9397-08002B2CF9AE}" pid="9" name="MediaServiceImageTags">
    <vt:lpwstr/>
  </property>
  <property fmtid="{D5CDD505-2E9C-101B-9397-08002B2CF9AE}" pid="10" name="ECMX_DOCUMENTSTATUS">
    <vt:lpwstr>1;#Draft|bed60e9a-f1b8-4691-a7e2-534f78067ff3</vt:lpwstr>
  </property>
  <property fmtid="{D5CDD505-2E9C-101B-9397-08002B2CF9AE}" pid="11" name="ECMX_DOCUMENTTYPE">
    <vt:lpwstr/>
  </property>
  <property fmtid="{D5CDD505-2E9C-101B-9397-08002B2CF9AE}" pid="12" name="ECMX_DISEASEPATHOGEN">
    <vt:lpwstr/>
  </property>
  <property fmtid="{D5CDD505-2E9C-101B-9397-08002B2CF9AE}" pid="13" name="ClassificationContentMarkingHeaderLocations">
    <vt:lpwstr>Office Theme:8\Theme_ECDC:8</vt:lpwstr>
  </property>
  <property fmtid="{D5CDD505-2E9C-101B-9397-08002B2CF9AE}" pid="14" name="ClassificationContentMarkingHeaderText">
    <vt:lpwstr>ECDC NORMAL</vt:lpwstr>
  </property>
  <property fmtid="{D5CDD505-2E9C-101B-9397-08002B2CF9AE}" pid="15" name="SharedWithUsers">
    <vt:lpwstr>190;#Andrea Nilsson</vt:lpwstr>
  </property>
  <property fmtid="{D5CDD505-2E9C-101B-9397-08002B2CF9AE}" pid="16" name="_dlc_DocIdItemGuid">
    <vt:lpwstr>0944d0e8-6547-4b21-a942-7c4259fe9ce1</vt:lpwstr>
  </property>
  <property fmtid="{D5CDD505-2E9C-101B-9397-08002B2CF9AE}" pid="17" name="SARMS Document Format">
    <vt:lpwstr>Main output</vt:lpwstr>
  </property>
</Properties>
</file>