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8" r:id="rId7"/>
    <p:sldMasterId id="2147483653" r:id="rId8"/>
  </p:sldMasterIdLst>
  <p:notesMasterIdLst>
    <p:notesMasterId r:id="rId14"/>
  </p:notesMasterIdLst>
  <p:handoutMasterIdLst>
    <p:handoutMasterId r:id="rId15"/>
  </p:handoutMasterIdLst>
  <p:sldIdLst>
    <p:sldId id="266" r:id="rId9"/>
    <p:sldId id="260" r:id="rId10"/>
    <p:sldId id="262" r:id="rId11"/>
    <p:sldId id="263" r:id="rId12"/>
    <p:sldId id="264" r:id="rId13"/>
  </p:sldIdLst>
  <p:sldSz cx="9144000" cy="6858000" type="screen4x3"/>
  <p:notesSz cx="6810375" cy="9942513"/>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anfranco Spiteri" initials="G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B59"/>
    <a:srgbClr val="69AE23"/>
    <a:srgbClr val="333333"/>
    <a:srgbClr val="FF0000"/>
    <a:srgbClr val="003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44" autoAdjust="0"/>
    <p:restoredTop sz="84229" autoAdjust="0"/>
  </p:normalViewPr>
  <p:slideViewPr>
    <p:cSldViewPr snapToGrid="0">
      <p:cViewPr varScale="1">
        <p:scale>
          <a:sx n="88" d="100"/>
          <a:sy n="88" d="100"/>
        </p:scale>
        <p:origin x="627"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39" d="100"/>
          <a:sy n="39" d="100"/>
        </p:scale>
        <p:origin x="-3006" y="-102"/>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2.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25801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676275" y="571500"/>
            <a:ext cx="3381375" cy="2536825"/>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36215" y="3455714"/>
            <a:ext cx="5448300" cy="5741111"/>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dirty="0" smtClean="0"/>
          </a:p>
        </p:txBody>
      </p:sp>
    </p:spTree>
    <p:extLst>
      <p:ext uri="{BB962C8B-B14F-4D97-AF65-F5344CB8AC3E}">
        <p14:creationId xmlns:p14="http://schemas.microsoft.com/office/powerpoint/2010/main" val="3549528671"/>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98611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51336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74306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Note: In 2008, the United Kingdom started including data from a screening programme targeted at 15–24-year-olds in England. This programme offers community-based testing services outside of STI clinics and resulted in a large increase of chlamydia diagnoses from 2008 onwards.</a:t>
            </a:r>
          </a:p>
          <a:p>
            <a:endParaRPr lang="en-GB" dirty="0"/>
          </a:p>
        </p:txBody>
      </p:sp>
    </p:spTree>
    <p:extLst>
      <p:ext uri="{BB962C8B-B14F-4D97-AF65-F5344CB8AC3E}">
        <p14:creationId xmlns:p14="http://schemas.microsoft.com/office/powerpoint/2010/main" val="1983071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81259" name="Picture 11" descr="Presentation_Template_Title_new"/>
          <p:cNvPicPr>
            <a:picLocks noChangeAspect="1" noChangeArrowheads="1"/>
          </p:cNvPicPr>
          <p:nvPr/>
        </p:nvPicPr>
        <p:blipFill>
          <a:blip r:embed="rId2" cstate="print"/>
          <a:srcRect/>
          <a:stretch>
            <a:fillRect/>
          </a:stretch>
        </p:blipFill>
        <p:spPr bwMode="auto">
          <a:xfrm>
            <a:off x="0" y="14288"/>
            <a:ext cx="9144000" cy="6858000"/>
          </a:xfrm>
          <a:prstGeom prst="rect">
            <a:avLst/>
          </a:prstGeom>
          <a:noFill/>
        </p:spPr>
      </p:pic>
      <p:pic>
        <p:nvPicPr>
          <p:cNvPr id="181260" name="Picture 12"/>
          <p:cNvPicPr>
            <a:picLocks noChangeArrowheads="1"/>
          </p:cNvPicPr>
          <p:nvPr/>
        </p:nvPicPr>
        <p:blipFill>
          <a:blip r:embed="rId3" cstate="print">
            <a:clrChange>
              <a:clrFrom>
                <a:srgbClr val="FFFFFF"/>
              </a:clrFrom>
              <a:clrTo>
                <a:srgbClr val="FFFFFF">
                  <a:alpha val="0"/>
                </a:srgbClr>
              </a:clrTo>
            </a:clrChange>
            <a:lum bright="-6000"/>
          </a:blip>
          <a:srcRect/>
          <a:stretch>
            <a:fillRect/>
          </a:stretch>
        </p:blipFill>
        <p:spPr bwMode="auto">
          <a:xfrm>
            <a:off x="7423150" y="504825"/>
            <a:ext cx="1263650" cy="1136650"/>
          </a:xfrm>
          <a:prstGeom prst="rect">
            <a:avLst/>
          </a:prstGeom>
          <a:noFill/>
        </p:spPr>
      </p:pic>
      <p:sp>
        <p:nvSpPr>
          <p:cNvPr id="181250" name="Rectangle 2"/>
          <p:cNvSpPr>
            <a:spLocks noGrp="1" noChangeArrowheads="1"/>
          </p:cNvSpPr>
          <p:nvPr>
            <p:ph type="ctrTitle"/>
          </p:nvPr>
        </p:nvSpPr>
        <p:spPr>
          <a:xfrm>
            <a:off x="323850" y="3598863"/>
            <a:ext cx="8456613" cy="514350"/>
          </a:xfrm>
        </p:spPr>
        <p:txBody>
          <a:bodyPr/>
          <a:lstStyle>
            <a:lvl1pPr>
              <a:defRPr sz="3200" b="0">
                <a:solidFill>
                  <a:schemeClr val="bg1"/>
                </a:solidFill>
              </a:defRPr>
            </a:lvl1pPr>
          </a:lstStyle>
          <a:p>
            <a:r>
              <a:rPr lang="en-US" smtClean="0"/>
              <a:t>Click to edit Master title style</a:t>
            </a:r>
            <a:endParaRPr lang="en-GB" dirty="0"/>
          </a:p>
        </p:txBody>
      </p:sp>
      <p:sp>
        <p:nvSpPr>
          <p:cNvPr id="181251" name="Rectangle 3"/>
          <p:cNvSpPr>
            <a:spLocks noGrp="1" noChangeArrowheads="1"/>
          </p:cNvSpPr>
          <p:nvPr>
            <p:ph type="subTitle" idx="1"/>
          </p:nvPr>
        </p:nvSpPr>
        <p:spPr>
          <a:xfrm>
            <a:off x="323850" y="4318000"/>
            <a:ext cx="8456613" cy="1006475"/>
          </a:xfrm>
        </p:spPr>
        <p:txBody>
          <a:bodyPr/>
          <a:lstStyle>
            <a:lvl1pPr marL="0" indent="0">
              <a:lnSpc>
                <a:spcPct val="90000"/>
              </a:lnSpc>
              <a:defRPr sz="4000" b="1">
                <a:solidFill>
                  <a:schemeClr val="bg1"/>
                </a:solidFill>
              </a:defRPr>
            </a:lvl1pPr>
          </a:lstStyle>
          <a:p>
            <a:r>
              <a:rPr lang="en-US" smtClean="0"/>
              <a:t>Click to edit Master subtitle style</a:t>
            </a:r>
            <a:endParaRPr lang="en-GB"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nSpc>
                <a:spcPts val="2600"/>
              </a:lnSpc>
              <a:spcBef>
                <a:spcPts val="300"/>
              </a:spcBef>
              <a:spcAft>
                <a:spcPts val="600"/>
              </a:spcAft>
              <a:defRPr sz="2400"/>
            </a:lvl1pPr>
            <a:lvl2pPr marL="180975" indent="-180975">
              <a:lnSpc>
                <a:spcPts val="2600"/>
              </a:lnSpc>
              <a:spcBef>
                <a:spcPts val="300"/>
              </a:spcBef>
              <a:spcAft>
                <a:spcPts val="600"/>
              </a:spcAft>
              <a:buFont typeface="Arial" pitchFamily="34" charset="0"/>
              <a:buChar char="•"/>
              <a:tabLst>
                <a:tab pos="180975" algn="l"/>
              </a:tabLst>
              <a:defRPr sz="2000">
                <a:latin typeface="Tahoma" pitchFamily="34" charset="0"/>
                <a:cs typeface="Tahoma" pitchFamily="34" charset="0"/>
              </a:defRPr>
            </a:lvl2pPr>
            <a:lvl3pPr marL="355600" indent="-174625">
              <a:lnSpc>
                <a:spcPts val="2600"/>
              </a:lnSpc>
              <a:spcBef>
                <a:spcPts val="300"/>
              </a:spcBef>
              <a:spcAft>
                <a:spcPts val="600"/>
              </a:spcAft>
              <a:buFont typeface="Tahoma" pitchFamily="34" charset="0"/>
              <a:buChar char="–"/>
              <a:defRPr sz="2000" baseline="0">
                <a:latin typeface="Tahoma" pitchFamily="34" charset="0"/>
                <a:cs typeface="Tahoma" pitchFamily="34" charset="0"/>
              </a:defRPr>
            </a:lvl3pPr>
            <a:lvl5pPr>
              <a:buNone/>
              <a:defRPr/>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3850" y="142875"/>
            <a:ext cx="8229600" cy="822325"/>
          </a:xfrm>
        </p:spPr>
        <p:txBody>
          <a:bodyPr/>
          <a:lstStyle/>
          <a:p>
            <a:r>
              <a:rPr lang="en-US" smtClean="0"/>
              <a:t>Click to edit Master title style</a:t>
            </a:r>
            <a:endParaRPr lang="en-GB" dirty="0"/>
          </a:p>
        </p:txBody>
      </p:sp>
      <p:sp>
        <p:nvSpPr>
          <p:cNvPr id="3" name="Table Placeholder 2"/>
          <p:cNvSpPr>
            <a:spLocks noGrp="1"/>
          </p:cNvSpPr>
          <p:nvPr>
            <p:ph type="tbl" idx="1"/>
          </p:nvPr>
        </p:nvSpPr>
        <p:spPr>
          <a:xfrm>
            <a:off x="323850" y="1079500"/>
            <a:ext cx="8526463" cy="5162550"/>
          </a:xfrm>
        </p:spPr>
        <p:txBody>
          <a:bodyPr/>
          <a:lstStyle/>
          <a:p>
            <a:r>
              <a:rPr lang="en-US" smtClean="0"/>
              <a:t>Click icon to add table</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4320000"/>
            <a:ext cx="7772400" cy="1103085"/>
          </a:xfrm>
          <a:prstGeom prst="rect">
            <a:avLst/>
          </a:prstGeom>
        </p:spPr>
        <p:txBody>
          <a:bodyPr lIns="0" tIns="0" rIns="0" bIns="0" anchor="t" anchorCtr="0"/>
          <a:lstStyle>
            <a:lvl1pPr marL="0" indent="0">
              <a:buNone/>
              <a:defRPr sz="4000">
                <a:latin typeface="Tahoma" pitchFamily="34" charset="0"/>
                <a:cs typeface="Tahoma"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Tree>
    <p:extLst>
      <p:ext uri="{BB962C8B-B14F-4D97-AF65-F5344CB8AC3E}">
        <p14:creationId xmlns:p14="http://schemas.microsoft.com/office/powerpoint/2010/main" val="26937773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0233" name="Picture 9" descr="Presentation_Template_Innerpage_new"/>
          <p:cNvPicPr>
            <a:picLocks noChangeAspect="1" noChangeArrowheads="1"/>
          </p:cNvPicPr>
          <p:nvPr/>
        </p:nvPicPr>
        <p:blipFill>
          <a:blip r:embed="rId5" cstate="print"/>
          <a:srcRect t="92169"/>
          <a:stretch>
            <a:fillRect/>
          </a:stretch>
        </p:blipFill>
        <p:spPr bwMode="auto">
          <a:xfrm>
            <a:off x="0" y="6320971"/>
            <a:ext cx="9144000" cy="537029"/>
          </a:xfrm>
          <a:prstGeom prst="rect">
            <a:avLst/>
          </a:prstGeom>
          <a:noFill/>
        </p:spPr>
      </p:pic>
      <p:pic>
        <p:nvPicPr>
          <p:cNvPr id="180234" name="Picture 10"/>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180226" name="Rectangle 2"/>
          <p:cNvSpPr>
            <a:spLocks noGrp="1" noChangeArrowheads="1"/>
          </p:cNvSpPr>
          <p:nvPr>
            <p:ph type="title"/>
          </p:nvPr>
        </p:nvSpPr>
        <p:spPr bwMode="auto">
          <a:xfrm>
            <a:off x="323850" y="142875"/>
            <a:ext cx="8229600"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180227" name="Rectangle 3"/>
          <p:cNvSpPr>
            <a:spLocks noGrp="1" noChangeArrowheads="1"/>
          </p:cNvSpPr>
          <p:nvPr>
            <p:ph type="body" idx="1"/>
          </p:nvPr>
        </p:nvSpPr>
        <p:spPr bwMode="auto">
          <a:xfrm>
            <a:off x="323850" y="1079500"/>
            <a:ext cx="8526463"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8" r:id="rId3"/>
  </p:sldLayoutIdLst>
  <p:timing>
    <p:tnLst>
      <p:par>
        <p:cTn id="1" dur="indefinite" restart="never" nodeType="tmRoot"/>
      </p:par>
    </p:tnLst>
  </p:timing>
  <p:hf sldNum="0"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defRPr sz="2400">
          <a:solidFill>
            <a:schemeClr val="tx1"/>
          </a:solidFill>
          <a:latin typeface="Tahoma" pitchFamily="34" charset="0"/>
          <a:ea typeface="+mn-ea"/>
          <a:cs typeface="Tahoma" pitchFamily="34" charset="0"/>
        </a:defRPr>
      </a:lvl1pPr>
      <a:lvl2pPr marL="714375" indent="-265113" algn="l" rtl="0" eaLnBrk="1" fontAlgn="base" hangingPunct="1">
        <a:lnSpc>
          <a:spcPct val="90000"/>
        </a:lnSpc>
        <a:spcBef>
          <a:spcPct val="0"/>
        </a:spcBef>
        <a:spcAft>
          <a:spcPct val="25000"/>
        </a:spcAft>
        <a:buChar char="–"/>
        <a:defRPr sz="2400">
          <a:solidFill>
            <a:schemeClr val="tx1"/>
          </a:solidFill>
          <a:latin typeface="+mn-lt"/>
        </a:defRPr>
      </a:lvl2pPr>
      <a:lvl3pPr marL="1150938"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34503" name="Picture 7" descr="Presentation_Template_Section_new"/>
          <p:cNvPicPr>
            <a:picLocks noChangeAspect="1" noChangeArrowheads="1"/>
          </p:cNvPicPr>
          <p:nvPr/>
        </p:nvPicPr>
        <p:blipFill>
          <a:blip r:embed="rId4" cstate="print"/>
          <a:srcRect t="46065"/>
          <a:stretch>
            <a:fillRect/>
          </a:stretch>
        </p:blipFill>
        <p:spPr bwMode="auto">
          <a:xfrm>
            <a:off x="0" y="3170238"/>
            <a:ext cx="9144000" cy="3698875"/>
          </a:xfrm>
          <a:prstGeom prst="rect">
            <a:avLst/>
          </a:prstGeom>
          <a:noFill/>
        </p:spPr>
      </p:pic>
      <p:pic>
        <p:nvPicPr>
          <p:cNvPr id="234504"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8" name="Title Placeholder 7"/>
          <p:cNvSpPr>
            <a:spLocks noGrp="1"/>
          </p:cNvSpPr>
          <p:nvPr>
            <p:ph type="title"/>
          </p:nvPr>
        </p:nvSpPr>
        <p:spPr>
          <a:xfrm>
            <a:off x="324000" y="4320000"/>
            <a:ext cx="8229600" cy="1143000"/>
          </a:xfrm>
          <a:prstGeom prst="rect">
            <a:avLst/>
          </a:prstGeom>
        </p:spPr>
        <p:txBody>
          <a:bodyPr vert="horz" lIns="0" tIns="0" rIns="0" bIns="0" rtlCol="0" anchor="t" anchorCtr="0">
            <a:normAutofit/>
          </a:bodyPr>
          <a:lstStyle/>
          <a:p>
            <a:r>
              <a:rPr lang="en-US" dirty="0" smtClean="0"/>
              <a:t>Click to edit Master title style</a:t>
            </a:r>
            <a:endParaRPr lang="en-GB" dirty="0"/>
          </a:p>
        </p:txBody>
      </p:sp>
    </p:spTree>
  </p:cSld>
  <p:clrMap bg1="lt1" tx1="dk1" bg2="lt2" tx2="dk2" accent1="accent1" accent2="accent2" accent3="accent3" accent4="accent4" accent5="accent5" accent6="accent6" hlink="hlink" folHlink="folHlink"/>
  <p:sldLayoutIdLst>
    <p:sldLayoutId id="2147483667" r:id="rId1"/>
    <p:sldLayoutId id="2147483681" r:id="rId2"/>
  </p:sldLayoutIdLst>
  <p:timing>
    <p:tnLst>
      <p:par>
        <p:cTn id="1" dur="indefinite" restart="never" nodeType="tmRoot"/>
      </p:par>
    </p:tnLst>
  </p:timing>
  <p:hf sldNum="0" hdr="0" ft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200" algn="l" rtl="0" fontAlgn="base">
        <a:lnSpc>
          <a:spcPct val="90000"/>
        </a:lnSpc>
        <a:spcBef>
          <a:spcPct val="0"/>
        </a:spcBef>
        <a:spcAft>
          <a:spcPct val="0"/>
        </a:spcAft>
        <a:defRPr sz="3200">
          <a:solidFill>
            <a:schemeClr val="bg1"/>
          </a:solidFill>
          <a:latin typeface="Tahoma" pitchFamily="34" charset="0"/>
        </a:defRPr>
      </a:lvl6pPr>
      <a:lvl7pPr marL="914400" algn="l" rtl="0" fontAlgn="base">
        <a:lnSpc>
          <a:spcPct val="90000"/>
        </a:lnSpc>
        <a:spcBef>
          <a:spcPct val="0"/>
        </a:spcBef>
        <a:spcAft>
          <a:spcPct val="0"/>
        </a:spcAft>
        <a:defRPr sz="3200">
          <a:solidFill>
            <a:schemeClr val="bg1"/>
          </a:solidFill>
          <a:latin typeface="Tahoma" pitchFamily="34" charset="0"/>
        </a:defRPr>
      </a:lvl7pPr>
      <a:lvl8pPr marL="1371600" algn="l" rtl="0" fontAlgn="base">
        <a:lnSpc>
          <a:spcPct val="90000"/>
        </a:lnSpc>
        <a:spcBef>
          <a:spcPct val="0"/>
        </a:spcBef>
        <a:spcAft>
          <a:spcPct val="0"/>
        </a:spcAft>
        <a:defRPr sz="3200">
          <a:solidFill>
            <a:schemeClr val="bg1"/>
          </a:solidFill>
          <a:latin typeface="Tahoma" pitchFamily="34" charset="0"/>
        </a:defRPr>
      </a:lvl8pPr>
      <a:lvl9pPr marL="1828800"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325" indent="-285750" algn="l" rtl="0" fontAlgn="base">
        <a:spcBef>
          <a:spcPct val="20000"/>
        </a:spcBef>
        <a:spcAft>
          <a:spcPct val="0"/>
        </a:spcAft>
        <a:buChar char="–"/>
        <a:defRPr sz="2800">
          <a:solidFill>
            <a:schemeClr val="tx1"/>
          </a:solidFill>
          <a:latin typeface="Arial" charset="0"/>
        </a:defRPr>
      </a:lvl2pPr>
      <a:lvl3pPr marL="1230313" indent="-228600" algn="l" rtl="0" fontAlgn="base">
        <a:spcBef>
          <a:spcPct val="20000"/>
        </a:spcBef>
        <a:spcAft>
          <a:spcPct val="0"/>
        </a:spcAft>
        <a:buChar char="•"/>
        <a:defRPr sz="2400">
          <a:solidFill>
            <a:schemeClr val="tx1"/>
          </a:solidFill>
          <a:latin typeface="Arial" charset="0"/>
        </a:defRPr>
      </a:lvl3pPr>
      <a:lvl4pPr marL="16383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Chlamydia</a:t>
            </a:r>
            <a:endParaRPr lang="en-GB"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GB" dirty="0" smtClean="0"/>
              <a:t>In 2016, 403 807 </a:t>
            </a:r>
            <a:r>
              <a:rPr lang="en-GB" dirty="0"/>
              <a:t>cases of chlamydia infection were reported in </a:t>
            </a:r>
            <a:r>
              <a:rPr lang="en-GB" dirty="0" smtClean="0"/>
              <a:t>26 </a:t>
            </a:r>
            <a:r>
              <a:rPr lang="en-GB" dirty="0"/>
              <a:t>EU/EEA Member </a:t>
            </a:r>
            <a:r>
              <a:rPr lang="en-GB" dirty="0" smtClean="0"/>
              <a:t>States.</a:t>
            </a:r>
          </a:p>
          <a:p>
            <a:pPr marL="342900" indent="-342900">
              <a:buFont typeface="Arial" panose="020B0604020202020204" pitchFamily="34" charset="0"/>
              <a:buChar char="•"/>
            </a:pPr>
            <a:r>
              <a:rPr lang="en-GB" dirty="0" smtClean="0"/>
              <a:t>The </a:t>
            </a:r>
            <a:r>
              <a:rPr lang="en-GB" dirty="0"/>
              <a:t>overall notification rate was </a:t>
            </a:r>
            <a:r>
              <a:rPr lang="en-GB" dirty="0" smtClean="0"/>
              <a:t>184 </a:t>
            </a:r>
            <a:r>
              <a:rPr lang="en-GB" dirty="0"/>
              <a:t>per 100 000 </a:t>
            </a:r>
            <a:r>
              <a:rPr lang="en-GB" dirty="0" smtClean="0"/>
              <a:t>persons.</a:t>
            </a:r>
          </a:p>
          <a:p>
            <a:pPr marL="342900" indent="-342900">
              <a:buFont typeface="Arial" panose="020B0604020202020204" pitchFamily="34" charset="0"/>
              <a:buChar char="•"/>
            </a:pPr>
            <a:r>
              <a:rPr lang="en-GB" dirty="0" smtClean="0"/>
              <a:t>Notification </a:t>
            </a:r>
            <a:r>
              <a:rPr lang="en-GB" dirty="0"/>
              <a:t>rates of chlamydia infection varied considerably across Europe, with the highest country-specific rates more than 5 000 times the country with the lowest rates. This is mainly a reflection of the differences in chlamydia testing and case finding rather than real differences in chlamydia </a:t>
            </a:r>
            <a:r>
              <a:rPr lang="en-GB" dirty="0" smtClean="0"/>
              <a:t>prevalence.</a:t>
            </a:r>
          </a:p>
          <a:p>
            <a:pPr marL="342900" indent="-342900">
              <a:buFont typeface="Arial" panose="020B0604020202020204" pitchFamily="34" charset="0"/>
              <a:buChar char="•"/>
            </a:pPr>
            <a:r>
              <a:rPr lang="en-GB" dirty="0" smtClean="0"/>
              <a:t>Notification </a:t>
            </a:r>
            <a:r>
              <a:rPr lang="en-GB" dirty="0"/>
              <a:t>rates continue to be highest among young adult women and </a:t>
            </a:r>
            <a:r>
              <a:rPr lang="en-GB" dirty="0" smtClean="0"/>
              <a:t>heterosexuals.</a:t>
            </a:r>
          </a:p>
          <a:p>
            <a:pPr marL="342900" indent="-342900">
              <a:buFont typeface="Arial" panose="020B0604020202020204" pitchFamily="34" charset="0"/>
              <a:buChar char="•"/>
            </a:pPr>
            <a:r>
              <a:rPr lang="en-GB" dirty="0" smtClean="0"/>
              <a:t>The </a:t>
            </a:r>
            <a:r>
              <a:rPr lang="en-GB" dirty="0"/>
              <a:t>overall trend appears stable over recent years, both at the European and at the country level.</a:t>
            </a:r>
          </a:p>
        </p:txBody>
      </p:sp>
      <p:sp>
        <p:nvSpPr>
          <p:cNvPr id="4" name="TextBox 3"/>
          <p:cNvSpPr txBox="1"/>
          <p:nvPr/>
        </p:nvSpPr>
        <p:spPr>
          <a:xfrm>
            <a:off x="323850" y="6428863"/>
            <a:ext cx="8820150" cy="424732"/>
          </a:xfrm>
          <a:prstGeom prst="rect">
            <a:avLst/>
          </a:prstGeom>
          <a:noFill/>
        </p:spPr>
        <p:txBody>
          <a:bodyPr wrap="square" rtlCol="0">
            <a:spAutoFit/>
          </a:bodyPr>
          <a:lstStyle/>
          <a:p>
            <a:r>
              <a:rPr lang="en-GB" sz="1200" dirty="0" smtClean="0">
                <a:solidFill>
                  <a:schemeClr val="bg1"/>
                </a:solidFill>
              </a:rPr>
              <a:t>Source</a:t>
            </a:r>
            <a:r>
              <a:rPr lang="en-GB" sz="1200" dirty="0">
                <a:solidFill>
                  <a:schemeClr val="bg1"/>
                </a:solidFill>
              </a:rPr>
              <a:t>: European Centre for Disease Prevention and Control. Chlamydia infection. In: ECDC. Annual Epidemiological Report for 2016. Stockholm: ECDC; </a:t>
            </a:r>
            <a:r>
              <a:rPr lang="en-GB" sz="1200" dirty="0" smtClean="0">
                <a:solidFill>
                  <a:schemeClr val="bg1"/>
                </a:solidFill>
              </a:rPr>
              <a:t>2018. Online: </a:t>
            </a:r>
            <a:r>
              <a:rPr lang="en-GB" sz="1200" b="1" dirty="0" smtClean="0">
                <a:solidFill>
                  <a:schemeClr val="bg1"/>
                </a:solidFill>
              </a:rPr>
              <a:t>http</a:t>
            </a:r>
            <a:r>
              <a:rPr lang="en-GB" sz="1200" b="1" dirty="0">
                <a:solidFill>
                  <a:schemeClr val="bg1"/>
                </a:solidFill>
              </a:rPr>
              <a:t>://bit.ly/AERch16</a:t>
            </a:r>
          </a:p>
        </p:txBody>
      </p:sp>
    </p:spTree>
    <p:extLst>
      <p:ext uri="{BB962C8B-B14F-4D97-AF65-F5344CB8AC3E}">
        <p14:creationId xmlns:p14="http://schemas.microsoft.com/office/powerpoint/2010/main" val="2666708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0"/>
            <a:r>
              <a:rPr lang="en-GB" dirty="0" smtClean="0"/>
              <a:t>Chlamydia </a:t>
            </a:r>
            <a:r>
              <a:rPr lang="en-GB" dirty="0"/>
              <a:t>male-to-female </a:t>
            </a:r>
            <a:r>
              <a:rPr lang="en-GB" dirty="0" smtClean="0"/>
              <a:t>ratio, </a:t>
            </a:r>
            <a:br>
              <a:rPr lang="en-GB" dirty="0" smtClean="0"/>
            </a:br>
            <a:r>
              <a:rPr lang="en-GB" dirty="0" smtClean="0"/>
              <a:t>25 </a:t>
            </a:r>
            <a:r>
              <a:rPr lang="en-GB" dirty="0"/>
              <a:t>EU/EEA countries, </a:t>
            </a:r>
            <a:r>
              <a:rPr lang="en-GB" dirty="0" smtClean="0"/>
              <a:t>2016</a:t>
            </a:r>
            <a:endParaRPr lang="en-GB" dirty="0"/>
          </a:p>
        </p:txBody>
      </p:sp>
      <p:pic>
        <p:nvPicPr>
          <p:cNvPr id="5" name="Picture 4"/>
          <p:cNvPicPr>
            <a:picLocks noChangeAspect="1"/>
          </p:cNvPicPr>
          <p:nvPr/>
        </p:nvPicPr>
        <p:blipFill>
          <a:blip r:embed="rId3"/>
          <a:stretch>
            <a:fillRect/>
          </a:stretch>
        </p:blipFill>
        <p:spPr>
          <a:xfrm>
            <a:off x="149742" y="1066195"/>
            <a:ext cx="8577815" cy="5163760"/>
          </a:xfrm>
          <a:prstGeom prst="rect">
            <a:avLst/>
          </a:prstGeom>
        </p:spPr>
      </p:pic>
      <p:sp>
        <p:nvSpPr>
          <p:cNvPr id="4" name="TextBox 3"/>
          <p:cNvSpPr txBox="1"/>
          <p:nvPr/>
        </p:nvSpPr>
        <p:spPr>
          <a:xfrm>
            <a:off x="323850" y="6428863"/>
            <a:ext cx="8820150" cy="424732"/>
          </a:xfrm>
          <a:prstGeom prst="rect">
            <a:avLst/>
          </a:prstGeom>
          <a:noFill/>
        </p:spPr>
        <p:txBody>
          <a:bodyPr wrap="square" rtlCol="0">
            <a:spAutoFit/>
          </a:bodyPr>
          <a:lstStyle/>
          <a:p>
            <a:r>
              <a:rPr lang="en-GB" sz="1200" dirty="0" smtClean="0">
                <a:solidFill>
                  <a:schemeClr val="bg1"/>
                </a:solidFill>
              </a:rPr>
              <a:t>Source</a:t>
            </a:r>
            <a:r>
              <a:rPr lang="en-GB" sz="1200" dirty="0">
                <a:solidFill>
                  <a:schemeClr val="bg1"/>
                </a:solidFill>
              </a:rPr>
              <a:t>: European Centre for Disease Prevention and Control. Chlamydia infection. In: ECDC. Annual Epidemiological Report for 2016. Stockholm: ECDC; </a:t>
            </a:r>
            <a:r>
              <a:rPr lang="en-GB" sz="1200" dirty="0" smtClean="0">
                <a:solidFill>
                  <a:schemeClr val="bg1"/>
                </a:solidFill>
              </a:rPr>
              <a:t>2018. Online: </a:t>
            </a:r>
            <a:r>
              <a:rPr lang="en-GB" sz="1200" b="1" dirty="0" smtClean="0">
                <a:solidFill>
                  <a:schemeClr val="bg1"/>
                </a:solidFill>
              </a:rPr>
              <a:t>http</a:t>
            </a:r>
            <a:r>
              <a:rPr lang="en-GB" sz="1200" b="1" dirty="0">
                <a:solidFill>
                  <a:schemeClr val="bg1"/>
                </a:solidFill>
              </a:rPr>
              <a:t>://bit.ly/AERch16</a:t>
            </a:r>
          </a:p>
        </p:txBody>
      </p:sp>
    </p:spTree>
    <p:extLst>
      <p:ext uri="{BB962C8B-B14F-4D97-AF65-F5344CB8AC3E}">
        <p14:creationId xmlns:p14="http://schemas.microsoft.com/office/powerpoint/2010/main" val="62859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Chlamydia </a:t>
            </a:r>
            <a:r>
              <a:rPr lang="en-GB" dirty="0"/>
              <a:t>cases per 100 000 population, </a:t>
            </a:r>
            <a:r>
              <a:rPr lang="en-GB" dirty="0" smtClean="0"/>
              <a:t/>
            </a:r>
            <a:br>
              <a:rPr lang="en-GB" dirty="0" smtClean="0"/>
            </a:br>
            <a:r>
              <a:rPr lang="en-GB" dirty="0" smtClean="0"/>
              <a:t>by </a:t>
            </a:r>
            <a:r>
              <a:rPr lang="en-GB" dirty="0"/>
              <a:t>age group and gender, EU/EEA, </a:t>
            </a:r>
            <a:r>
              <a:rPr lang="en-GB" dirty="0" smtClean="0"/>
              <a:t>2016</a:t>
            </a:r>
            <a:endParaRPr lang="en-GB" dirty="0"/>
          </a:p>
        </p:txBody>
      </p:sp>
      <p:sp>
        <p:nvSpPr>
          <p:cNvPr id="5" name="Rectangle 4"/>
          <p:cNvSpPr/>
          <p:nvPr/>
        </p:nvSpPr>
        <p:spPr>
          <a:xfrm>
            <a:off x="175098" y="5817145"/>
            <a:ext cx="8378352" cy="480131"/>
          </a:xfrm>
          <a:prstGeom prst="rect">
            <a:avLst/>
          </a:prstGeom>
        </p:spPr>
        <p:txBody>
          <a:bodyPr wrap="square">
            <a:spAutoFit/>
          </a:bodyPr>
          <a:lstStyle/>
          <a:p>
            <a:pPr>
              <a:spcAft>
                <a:spcPts val="450"/>
              </a:spcAft>
            </a:pP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Source: Country reports from Bulgaria, </a:t>
            </a:r>
            <a:r>
              <a:rPr lang="en-GB" sz="14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Croatia, Cyprus</a:t>
            </a: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 Denmark, Estonia, Finland</a:t>
            </a:r>
            <a:r>
              <a:rPr lang="en-GB" sz="14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 </a:t>
            </a: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Iceland, Ireland, Latvia, Lithuania, Luxembourg, Malta, Norway, Portugal, Romania, Slovakia, Slovenia, Sweden and the United Kingdom.</a:t>
            </a:r>
          </a:p>
        </p:txBody>
      </p:sp>
      <p:pic>
        <p:nvPicPr>
          <p:cNvPr id="3" name="Picture 2"/>
          <p:cNvPicPr>
            <a:picLocks noChangeAspect="1"/>
          </p:cNvPicPr>
          <p:nvPr/>
        </p:nvPicPr>
        <p:blipFill>
          <a:blip r:embed="rId3"/>
          <a:stretch>
            <a:fillRect/>
          </a:stretch>
        </p:blipFill>
        <p:spPr>
          <a:xfrm>
            <a:off x="347106" y="1094029"/>
            <a:ext cx="8449788" cy="4669941"/>
          </a:xfrm>
          <a:prstGeom prst="rect">
            <a:avLst/>
          </a:prstGeom>
        </p:spPr>
      </p:pic>
      <p:sp>
        <p:nvSpPr>
          <p:cNvPr id="6" name="TextBox 5"/>
          <p:cNvSpPr txBox="1"/>
          <p:nvPr/>
        </p:nvSpPr>
        <p:spPr>
          <a:xfrm>
            <a:off x="323850" y="6428863"/>
            <a:ext cx="8820150" cy="424732"/>
          </a:xfrm>
          <a:prstGeom prst="rect">
            <a:avLst/>
          </a:prstGeom>
          <a:noFill/>
        </p:spPr>
        <p:txBody>
          <a:bodyPr wrap="square" rtlCol="0">
            <a:spAutoFit/>
          </a:bodyPr>
          <a:lstStyle/>
          <a:p>
            <a:r>
              <a:rPr lang="en-GB" sz="1200" dirty="0" smtClean="0">
                <a:solidFill>
                  <a:schemeClr val="bg1"/>
                </a:solidFill>
              </a:rPr>
              <a:t>Source</a:t>
            </a:r>
            <a:r>
              <a:rPr lang="en-GB" sz="1200" dirty="0">
                <a:solidFill>
                  <a:schemeClr val="bg1"/>
                </a:solidFill>
              </a:rPr>
              <a:t>: European Centre for Disease Prevention and Control. Chlamydia infection. In: ECDC. Annual Epidemiological Report for 2016. Stockholm: ECDC; </a:t>
            </a:r>
            <a:r>
              <a:rPr lang="en-GB" sz="1200" dirty="0" smtClean="0">
                <a:solidFill>
                  <a:schemeClr val="bg1"/>
                </a:solidFill>
              </a:rPr>
              <a:t>2018. Online: </a:t>
            </a:r>
            <a:r>
              <a:rPr lang="en-GB" sz="1200" b="1" dirty="0" smtClean="0">
                <a:solidFill>
                  <a:schemeClr val="bg1"/>
                </a:solidFill>
              </a:rPr>
              <a:t>http</a:t>
            </a:r>
            <a:r>
              <a:rPr lang="en-GB" sz="1200" b="1" dirty="0">
                <a:solidFill>
                  <a:schemeClr val="bg1"/>
                </a:solidFill>
              </a:rPr>
              <a:t>://bit.ly/AERch16</a:t>
            </a:r>
          </a:p>
        </p:txBody>
      </p:sp>
    </p:spTree>
    <p:extLst>
      <p:ext uri="{BB962C8B-B14F-4D97-AF65-F5344CB8AC3E}">
        <p14:creationId xmlns:p14="http://schemas.microsoft.com/office/powerpoint/2010/main" val="243450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Chlamydia </a:t>
            </a:r>
            <a:r>
              <a:rPr lang="en-GB" dirty="0"/>
              <a:t>infections by transmission category </a:t>
            </a:r>
            <a:r>
              <a:rPr lang="en-GB" dirty="0" smtClean="0"/>
              <a:t/>
            </a:r>
            <a:br>
              <a:rPr lang="en-GB" dirty="0" smtClean="0"/>
            </a:br>
            <a:r>
              <a:rPr lang="en-GB" dirty="0" smtClean="0"/>
              <a:t>and </a:t>
            </a:r>
            <a:r>
              <a:rPr lang="en-GB" dirty="0"/>
              <a:t>gender (</a:t>
            </a:r>
            <a:r>
              <a:rPr lang="en-GB" dirty="0" smtClean="0"/>
              <a:t>n=60 274), </a:t>
            </a:r>
            <a:r>
              <a:rPr lang="en-GB" dirty="0"/>
              <a:t>EU/EEA, </a:t>
            </a:r>
            <a:r>
              <a:rPr lang="en-GB" dirty="0" smtClean="0"/>
              <a:t>2016</a:t>
            </a:r>
            <a:endParaRPr lang="en-GB" dirty="0"/>
          </a:p>
        </p:txBody>
      </p:sp>
      <p:sp>
        <p:nvSpPr>
          <p:cNvPr id="5" name="Rectangle 4"/>
          <p:cNvSpPr/>
          <p:nvPr/>
        </p:nvSpPr>
        <p:spPr>
          <a:xfrm>
            <a:off x="323850" y="5741978"/>
            <a:ext cx="8229599" cy="480131"/>
          </a:xfrm>
          <a:prstGeom prst="rect">
            <a:avLst/>
          </a:prstGeom>
        </p:spPr>
        <p:txBody>
          <a:bodyPr wrap="square">
            <a:spAutoFit/>
          </a:bodyPr>
          <a:lstStyle/>
          <a:p>
            <a:pPr>
              <a:spcAft>
                <a:spcPts val="450"/>
              </a:spcAft>
            </a:pP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Data </a:t>
            </a:r>
            <a:r>
              <a:rPr lang="en-GB" sz="14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from countries reporting transmission category for more than 60% of cases: Hungary</a:t>
            </a: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 Latvia, Lithuania, Malta, the Netherlands, Portugal, Romania, </a:t>
            </a:r>
            <a:r>
              <a:rPr lang="en-GB" sz="14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Slovakia, Slovenia </a:t>
            </a:r>
            <a:r>
              <a:rPr lang="en-GB" sz="14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and Sweden</a:t>
            </a:r>
          </a:p>
        </p:txBody>
      </p:sp>
      <p:pic>
        <p:nvPicPr>
          <p:cNvPr id="3" name="Picture 2"/>
          <p:cNvPicPr>
            <a:picLocks noChangeAspect="1"/>
          </p:cNvPicPr>
          <p:nvPr/>
        </p:nvPicPr>
        <p:blipFill>
          <a:blip r:embed="rId3"/>
          <a:stretch>
            <a:fillRect/>
          </a:stretch>
        </p:blipFill>
        <p:spPr>
          <a:xfrm>
            <a:off x="1590797" y="1596993"/>
            <a:ext cx="5962405" cy="3664014"/>
          </a:xfrm>
          <a:prstGeom prst="rect">
            <a:avLst/>
          </a:prstGeom>
        </p:spPr>
      </p:pic>
      <p:sp>
        <p:nvSpPr>
          <p:cNvPr id="6" name="TextBox 5"/>
          <p:cNvSpPr txBox="1"/>
          <p:nvPr/>
        </p:nvSpPr>
        <p:spPr>
          <a:xfrm>
            <a:off x="323850" y="6428863"/>
            <a:ext cx="8820150" cy="424732"/>
          </a:xfrm>
          <a:prstGeom prst="rect">
            <a:avLst/>
          </a:prstGeom>
          <a:noFill/>
        </p:spPr>
        <p:txBody>
          <a:bodyPr wrap="square" rtlCol="0">
            <a:spAutoFit/>
          </a:bodyPr>
          <a:lstStyle/>
          <a:p>
            <a:r>
              <a:rPr lang="en-GB" sz="1200" dirty="0" smtClean="0">
                <a:solidFill>
                  <a:schemeClr val="bg1"/>
                </a:solidFill>
              </a:rPr>
              <a:t>Source</a:t>
            </a:r>
            <a:r>
              <a:rPr lang="en-GB" sz="1200" dirty="0">
                <a:solidFill>
                  <a:schemeClr val="bg1"/>
                </a:solidFill>
              </a:rPr>
              <a:t>: European Centre for Disease Prevention and Control. Chlamydia infection. In: ECDC. Annual Epidemiological Report for 2016. Stockholm: ECDC; </a:t>
            </a:r>
            <a:r>
              <a:rPr lang="en-GB" sz="1200" dirty="0" smtClean="0">
                <a:solidFill>
                  <a:schemeClr val="bg1"/>
                </a:solidFill>
              </a:rPr>
              <a:t>2018. Online: </a:t>
            </a:r>
            <a:r>
              <a:rPr lang="en-GB" sz="1200" b="1" dirty="0" smtClean="0">
                <a:solidFill>
                  <a:schemeClr val="bg1"/>
                </a:solidFill>
              </a:rPr>
              <a:t>http</a:t>
            </a:r>
            <a:r>
              <a:rPr lang="en-GB" sz="1200" b="1" dirty="0">
                <a:solidFill>
                  <a:schemeClr val="bg1"/>
                </a:solidFill>
              </a:rPr>
              <a:t>://bit.ly/AERch16</a:t>
            </a:r>
          </a:p>
        </p:txBody>
      </p:sp>
    </p:spTree>
    <p:extLst>
      <p:ext uri="{BB962C8B-B14F-4D97-AF65-F5344CB8AC3E}">
        <p14:creationId xmlns:p14="http://schemas.microsoft.com/office/powerpoint/2010/main" val="1060511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Confirmed </a:t>
            </a:r>
            <a:r>
              <a:rPr lang="en-GB" dirty="0"/>
              <a:t>chlamydia cases per 100 000 </a:t>
            </a:r>
            <a:r>
              <a:rPr lang="en-GB" dirty="0" smtClean="0"/>
              <a:t/>
            </a:r>
            <a:br>
              <a:rPr lang="en-GB" dirty="0" smtClean="0"/>
            </a:br>
            <a:r>
              <a:rPr lang="en-GB" dirty="0" smtClean="0"/>
              <a:t>population </a:t>
            </a:r>
            <a:r>
              <a:rPr lang="en-GB" dirty="0"/>
              <a:t>by year, </a:t>
            </a:r>
            <a:r>
              <a:rPr lang="en-GB" dirty="0" smtClean="0"/>
              <a:t>EU/EEA </a:t>
            </a:r>
            <a:r>
              <a:rPr lang="en-GB" dirty="0"/>
              <a:t>countries </a:t>
            </a:r>
            <a:r>
              <a:rPr lang="en-GB" dirty="0" smtClean="0"/>
              <a:t>reporting </a:t>
            </a:r>
            <a:r>
              <a:rPr lang="en-GB" dirty="0"/>
              <a:t>consistently, </a:t>
            </a:r>
            <a:r>
              <a:rPr lang="en-GB" dirty="0" smtClean="0"/>
              <a:t>2007−2016</a:t>
            </a:r>
            <a:endParaRPr lang="en-GB" dirty="0"/>
          </a:p>
        </p:txBody>
      </p:sp>
      <p:sp>
        <p:nvSpPr>
          <p:cNvPr id="5" name="Rectangle 4"/>
          <p:cNvSpPr/>
          <p:nvPr/>
        </p:nvSpPr>
        <p:spPr>
          <a:xfrm>
            <a:off x="323850" y="5914892"/>
            <a:ext cx="8229600" cy="424732"/>
          </a:xfrm>
          <a:prstGeom prst="rect">
            <a:avLst/>
          </a:prstGeom>
        </p:spPr>
        <p:txBody>
          <a:bodyPr wrap="square">
            <a:spAutoFit/>
          </a:bodyPr>
          <a:lstStyle/>
          <a:p>
            <a:pPr>
              <a:spcAft>
                <a:spcPts val="450"/>
              </a:spcAft>
            </a:pPr>
            <a:r>
              <a:rPr lang="en-GB" sz="12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Source: Country reports from </a:t>
            </a:r>
            <a:r>
              <a:rPr lang="en-GB" sz="12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Cyprus, Denmark</a:t>
            </a:r>
            <a:r>
              <a:rPr lang="en-GB" sz="12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 Estonia, Finland, Iceland, Ireland, Latvia</a:t>
            </a:r>
            <a:r>
              <a:rPr lang="en-GB" sz="12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 </a:t>
            </a:r>
            <a:r>
              <a:rPr lang="en-GB" sz="12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rPr>
              <a:t>Malta, Norway, Poland, Romania, Slovakia, Slovenia, Sweden, and the United Kingdom</a:t>
            </a:r>
            <a:r>
              <a:rPr lang="en-GB" sz="1200" i="1" kern="1100" dirty="0" smtClean="0">
                <a:solidFill>
                  <a:srgbClr val="000000"/>
                </a:solidFill>
                <a:latin typeface="Calibri" panose="020F0502020204030204" pitchFamily="34" charset="0"/>
                <a:ea typeface="Batang" panose="02030600000101010101" pitchFamily="18" charset="-127"/>
                <a:cs typeface="Times New Roman" panose="02020603050405020304" pitchFamily="18" charset="0"/>
              </a:rPr>
              <a:t>.</a:t>
            </a:r>
            <a:endParaRPr lang="en-GB" sz="1200" i="1" kern="1100" dirty="0">
              <a:solidFill>
                <a:srgbClr val="000000"/>
              </a:solidFill>
              <a:latin typeface="Calibri" panose="020F0502020204030204" pitchFamily="34" charset="0"/>
              <a:ea typeface="Batang" panose="02030600000101010101" pitchFamily="18" charset="-127"/>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146694" y="1312013"/>
            <a:ext cx="8583912" cy="4602879"/>
          </a:xfrm>
          <a:prstGeom prst="rect">
            <a:avLst/>
          </a:prstGeom>
        </p:spPr>
      </p:pic>
      <p:sp>
        <p:nvSpPr>
          <p:cNvPr id="6" name="TextBox 5"/>
          <p:cNvSpPr txBox="1"/>
          <p:nvPr/>
        </p:nvSpPr>
        <p:spPr>
          <a:xfrm>
            <a:off x="323850" y="6428863"/>
            <a:ext cx="8820150" cy="424732"/>
          </a:xfrm>
          <a:prstGeom prst="rect">
            <a:avLst/>
          </a:prstGeom>
          <a:noFill/>
        </p:spPr>
        <p:txBody>
          <a:bodyPr wrap="square" rtlCol="0">
            <a:spAutoFit/>
          </a:bodyPr>
          <a:lstStyle/>
          <a:p>
            <a:r>
              <a:rPr lang="en-GB" sz="1200" dirty="0" smtClean="0">
                <a:solidFill>
                  <a:schemeClr val="bg1"/>
                </a:solidFill>
              </a:rPr>
              <a:t>Source</a:t>
            </a:r>
            <a:r>
              <a:rPr lang="en-GB" sz="1200" dirty="0">
                <a:solidFill>
                  <a:schemeClr val="bg1"/>
                </a:solidFill>
              </a:rPr>
              <a:t>: European Centre for Disease Prevention and Control. Chlamydia infection. In: ECDC. Annual Epidemiological Report for 2016. Stockholm: ECDC; </a:t>
            </a:r>
            <a:r>
              <a:rPr lang="en-GB" sz="1200" dirty="0" smtClean="0">
                <a:solidFill>
                  <a:schemeClr val="bg1"/>
                </a:solidFill>
              </a:rPr>
              <a:t>2018. Online: </a:t>
            </a:r>
            <a:r>
              <a:rPr lang="en-GB" sz="1200" b="1" dirty="0" smtClean="0">
                <a:solidFill>
                  <a:schemeClr val="bg1"/>
                </a:solidFill>
              </a:rPr>
              <a:t>http</a:t>
            </a:r>
            <a:r>
              <a:rPr lang="en-GB" sz="1200" b="1" dirty="0">
                <a:solidFill>
                  <a:schemeClr val="bg1"/>
                </a:solidFill>
              </a:rPr>
              <a:t>://bit.ly/AERch16</a:t>
            </a:r>
          </a:p>
        </p:txBody>
      </p:sp>
    </p:spTree>
    <p:extLst>
      <p:ext uri="{BB962C8B-B14F-4D97-AF65-F5344CB8AC3E}">
        <p14:creationId xmlns:p14="http://schemas.microsoft.com/office/powerpoint/2010/main" val="3035998269"/>
      </p:ext>
    </p:extLst>
  </p:cSld>
  <p:clrMapOvr>
    <a:masterClrMapping/>
  </p:clrMapOvr>
</p:sld>
</file>

<file path=ppt/theme/theme1.xml><?xml version="1.0" encoding="utf-8"?>
<a:theme xmlns:a="http://schemas.openxmlformats.org/drawingml/2006/main" name="ECDC Presentation">
  <a:themeElements>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customXsn xmlns="http://schemas.microsoft.com/office/2006/metadata/customXsn">
  <xsnLocation/>
  <cached>True</cached>
  <openByDefault>False</openByDefault>
  <xsnScope/>
</customXsn>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ECDC DMS Prevent Creating Folders</Name>
    <Synchronization>Synchronous</Synchronization>
    <Type>1</Type>
    <SequenceNumber>500</SequenceNumber>
    <Assembly>ECDC.DMS.EventReceivers, Version=1.0.0.0, Culture=neutral, PublicKeyToken=17e62c86e86476c3, processorArchitecture=MSIL</Assembly>
    <Class>ECDC.DMS.EventReceivers.PreventCreatingFolders.PreventCreatingFolders</Class>
    <Data>Data</Data>
    <Filter/>
  </Receiver>
  <Receiver>
    <Name>ECDC DMS Fix User Columns</Name>
    <Synchronization>Synchronous</Synchronization>
    <Type>10001</Type>
    <SequenceNumber>1000</SequenceNumber>
    <Assembly>ECDC.DMS.EventReceivers, Version=1.0.0.0, Culture=neutral, PublicKeyToken=17e62c86e86476c3, processorArchitecture=MSIL</Assembly>
    <Class>ECDC.DMS.EventReceivers.FixUserColumns.FixUserColumns</Class>
    <Data>Data</Data>
    <Filter/>
  </Receiver>
  <Receiver>
    <Name>ECDC DMS Preconfigure Fiels</Name>
    <Synchronization>Synchronous</Synchronization>
    <Type>1</Type>
    <SequenceNumber>1000</SequenceNumber>
    <Assembly>ECDC.DMS.EventReceivers, Version=1.0.0.0, Culture=neutral, PublicKeyToken=17e62c86e86476c3, processorArchitecture=MSIL</Assembly>
    <Class>ECDC.DMS.EventReceivers.PreconfigureFields.PreconfigureFields</Class>
    <Data>Data</Data>
    <Filter/>
  </Receiver>
  <Receiver>
    <Name>ECDC DMS Prevent Deleting</Name>
    <Synchronization>Synchronous</Synchronization>
    <Type>3</Type>
    <SequenceNumber>1000</SequenceNumber>
    <Assembly>ECDC.DMS.EventReceivers, Version=1.0.0.0, Culture=neutral, PublicKeyToken=17e62c86e86476c3, processorArchitecture=MSIL</Assembly>
    <Class>ECDC.DMS.EventReceivers.PreventDeleting.PreventDeleting</Class>
    <Data>Data</Data>
    <Filter/>
  </Receiver>
  <Receiver>
    <Name>ECDC DMS Restricted Access</Name>
    <Synchronization>Asynchronous</Synchronization>
    <Type>10002</Type>
    <SequenceNumber>1000</SequenceNumber>
    <Assembly>ECDC.DMS.EventReceivers, Version=1.0.0.0, Culture=neutral, PublicKeyToken=17e62c86e86476c3, processorArchitecture=MSIL</Assembly>
    <Class>ECDC.DMS.EventReceivers.RestrictedAccess.RestrictedAccess</Class>
    <Data>Data</Data>
    <Filter/>
  </Receiver>
  <Receiver>
    <Name>ECDC DMS Restricted AccessAdded</Name>
    <Synchronization>Synchronous</Synchronization>
    <Type>10001</Type>
    <SequenceNumber>2000</SequenceNumber>
    <Assembly>ECDC.DMS.EventReceivers, Version=1.0.0.0, Culture=neutral, PublicKeyToken=17e62c86e86476c3, processorArchitecture=MSIL</Assembly>
    <Class>ECDC.DMS.EventReceivers.RestrictedAccess.RestrictedAccess</Class>
    <Data>Data</Data>
    <Filter/>
  </Receiver>
  <Receiver>
    <Name>ECDC DMS Restricted Document Types</Name>
    <Synchronization>Synchronous</Synchronization>
    <Type>2</Type>
    <SequenceNumber>1050</SequenceNumber>
    <Assembly>ECDC.DMS.EventReceivers, Version=1.0.0.0, Culture=neutral, PublicKeyToken=17e62c86e86476c3, processorArchitecture=MSIL</Assembly>
    <Class>ECDC.DMS.EventReceivers.RestrictedDocumentTypes.RestrictedDocumentTypes</Class>
    <Data>Data</Data>
    <Filter/>
  </Receiver>
  <Receiver>
    <Name>ECDC DMS Restricted Document TypesAdding</Name>
    <Synchronization>Synchronous</Synchronization>
    <Type>1</Type>
    <SequenceNumber>2050</SequenceNumber>
    <Assembly>ECDC.DMS.EventReceivers, Version=1.0.0.0, Culture=neutral, PublicKeyToken=17e62c86e86476c3, processorArchitecture=MSIL</Assembly>
    <Class>ECDC.DMS.EventReceivers.RestrictedDocumentTypes.RestrictedDocumentTypes</Class>
    <Data>Data</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SharedContentType xmlns="Microsoft.SharePoint.Taxonomy.ContentTypeSync" SourceId="de887f88-4a24-49db-a549-4c3cbb517053" ContentTypeId="0x010100F92FB91056B24E40ACCE93A804002EFF001822ADB6403249B6AC60D10F8970E85E0022BB36A49C02406F9EEB777AFC9B94AD" PreviousValue="true"/>
</file>

<file path=customXml/item5.xml><?xml version="1.0" encoding="utf-8"?>
<ct:contentTypeSchema xmlns:ct="http://schemas.microsoft.com/office/2006/metadata/contentType" xmlns:ma="http://schemas.microsoft.com/office/2006/metadata/properties/metaAttributes" ct:_="" ma:_="" ma:contentTypeName="Surveillance" ma:contentTypeID="0x010100F92FB91056B24E40ACCE93A804002EFF001822ADB6403249B6AC60D10F8970E85E0022BB36A49C02406F9EEB777AFC9B94AD008B5B48050463984D8D2BD432023F0399" ma:contentTypeVersion="135" ma:contentTypeDescription="The main level of classification for the document" ma:contentTypeScope="" ma:versionID="90322d3a3cb96474597998ccd0fd9c6e">
  <xsd:schema xmlns:xsd="http://www.w3.org/2001/XMLSchema" xmlns:xs="http://www.w3.org/2001/XMLSchema" xmlns:p="http://schemas.microsoft.com/office/2006/metadata/properties" xmlns:ns1="http://schemas.microsoft.com/sharepoint/v3" xmlns:ns2="d23a570b-d7a9-49ca-a34c-8afb8206b4bf" xmlns:ns3="376727eb-354b-45e4-998d-f84ea079474e" xmlns:ns4="5c728178-6efc-4233-8faf-5837ddb4420c" targetNamespace="http://schemas.microsoft.com/office/2006/metadata/properties" ma:root="true" ma:fieldsID="2c1c848e01c050137553ef57aa5e40b6" ns1:_="" ns2:_="" ns3:_="" ns4:_="">
    <xsd:import namespace="http://schemas.microsoft.com/sharepoint/v3"/>
    <xsd:import namespace="d23a570b-d7a9-49ca-a34c-8afb8206b4bf"/>
    <xsd:import namespace="376727eb-354b-45e4-998d-f84ea079474e"/>
    <xsd:import namespace="5c728178-6efc-4233-8faf-5837ddb4420c"/>
    <xsd:element name="properties">
      <xsd:complexType>
        <xsd:sequence>
          <xsd:element name="documentManagement">
            <xsd:complexType>
              <xsd:all>
                <xsd:element ref="ns1:ECDC_Description" minOccurs="0"/>
                <xsd:element ref="ns2:TaxCatchAll" minOccurs="0"/>
                <xsd:element ref="ns2:TaxCatchAllLabel" minOccurs="0"/>
                <xsd:element ref="ns3:ECDC_Subject_whoTaxHTField0" minOccurs="0"/>
                <xsd:element ref="ns3:ECDC_Subject_doesTaxHTField0" minOccurs="0"/>
                <xsd:element ref="ns3:ECDC_Subject_whatTaxHTField0" minOccurs="0"/>
                <xsd:element ref="ns3:ECDC_Target_audienceTaxHTField0" minOccurs="0"/>
                <xsd:element ref="ns1:ECDC_IsPublic" minOccurs="0"/>
                <xsd:element ref="ns2:TaxKeywordTaxHTField" minOccurs="0"/>
                <xsd:element ref="ns3:ECDC_DMS_Project0" minOccurs="0"/>
                <xsd:element ref="ns3:ECDC_DMS_Author" minOccurs="0"/>
                <xsd:element ref="ns3:ECDC_DMS_Previous_Location" minOccurs="0"/>
                <xsd:element ref="ns3:ECDC_DMS_Previous_Creation_Date" minOccurs="0"/>
                <xsd:element ref="ns3:ECDC_DMS_Section" minOccurs="0"/>
                <xsd:element ref="ns3:ECDC_DMS_Group" minOccurs="0"/>
                <xsd:element ref="ns3:ECDC_DMS_Is_Public" minOccurs="0"/>
                <xsd:element ref="ns3:ECDC_DMS_MIS_Activity_code0" minOccurs="0"/>
                <xsd:element ref="ns3:ECDC_DMS_Country0" minOccurs="0"/>
                <xsd:element ref="ns3:ECDC_DMS_RestrictedAccess" minOccurs="0"/>
                <xsd:element ref="ns2:Restricted_x0020_Access_x0020_Mode" minOccurs="0"/>
                <xsd:element ref="ns2:m4f2abd528a9430bb1514981700fe204" minOccurs="0"/>
                <xsd:element ref="ns2:bf6f88d3567d49708e6ddfea625f3427" minOccurs="0"/>
                <xsd:element ref="ns3:ECDC_DMS_Surveillance_Document_Type0" minOccurs="0"/>
                <xsd:element ref="ns2:ECDC_DMS_Meeting_Date" minOccurs="0"/>
                <xsd:element ref="ns2:ff0459edc9514eb0baaeb2ab50aaa8de"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CDC_Description" ma:index="8" nillable="true" ma:displayName="Description" ma:description="Indicate a brief description or other comments related to the document " ma:internalName="ECDC_Description">
      <xsd:simpleType>
        <xsd:restriction base="dms:Note">
          <xsd:maxLength value="255"/>
        </xsd:restriction>
      </xsd:simpleType>
    </xsd:element>
    <xsd:element name="ECDC_IsPublic" ma:index="19" nillable="true" ma:displayName="ECDC_IsPublic" ma:default="1" ma:hidden="true" ma:internalName="ECDC_IsPublic"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23a570b-d7a9-49ca-a34c-8afb8206b4bf" elementFormDefault="qualified">
    <xsd:import namespace="http://schemas.microsoft.com/office/2006/documentManagement/types"/>
    <xsd:import namespace="http://schemas.microsoft.com/office/infopath/2007/PartnerControls"/>
    <xsd:element name="TaxCatchAll" ma:index="9" nillable="true" ma:displayName="Taxonomy Catch All Column" ma:hidden="true" ma:list="{f540d323-f29b-4666-8500-d25439f05077}" ma:internalName="TaxCatchAll" ma:showField="CatchAllData"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f540d323-f29b-4666-8500-d25439f05077}" ma:internalName="TaxCatchAllLabel" ma:readOnly="true" ma:showField="CatchAllDataLabel"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KeywordTaxHTField" ma:index="20" nillable="true" ma:taxonomy="true" ma:internalName="TaxKeywordTaxHTField" ma:taxonomyFieldName="TaxKeyword" ma:displayName="Additional Keywords" ma:fieldId="{23f27201-bee3-471e-b2e7-b64fd8b7ca38}" ma:taxonomyMulti="true" ma:sspId="de887f88-4a24-49db-a549-4c3cbb517053" ma:termSetId="00000000-0000-0000-0000-000000000000" ma:anchorId="00000000-0000-0000-0000-000000000000" ma:open="true" ma:isKeyword="true">
      <xsd:complexType>
        <xsd:sequence>
          <xsd:element ref="pc:Terms" minOccurs="0" maxOccurs="1"/>
        </xsd:sequence>
      </xsd:complexType>
    </xsd:element>
    <xsd:element name="Restricted_x0020_Access_x0020_Mode" ma:index="35" nillable="true" ma:displayName="Restricted Access Mode" ma:format="RadioButtons" ma:internalName="Restricted_x0020_Access_x0020_Mode">
      <xsd:simpleType>
        <xsd:restriction base="dms:Choice">
          <xsd:enumeration value="Hide the document to other users. The document is visible only to the users under Restricted Access Field"/>
          <xsd:enumeration value="Allow other users to read the document. The document is visible as read-only to all users"/>
        </xsd:restriction>
      </xsd:simpleType>
    </xsd:element>
    <xsd:element name="m4f2abd528a9430bb1514981700fe204" ma:index="36" ma:taxonomy="true" ma:internalName="m4f2abd528a9430bb1514981700fe204" ma:taxonomyFieldName="ECDC_DMS_Organigramme" ma:displayName="ECDC Organigramme" ma:readOnly="false" ma:fieldId="{64f2abd5-28a9-430b-b151-4981700fe204}" ma:taxonomyMulti="true" ma:sspId="de887f88-4a24-49db-a549-4c3cbb517053" ma:termSetId="0a8715e9-9613-4f3d-9487-c066723ad7a7" ma:anchorId="00000000-0000-0000-0000-000000000000" ma:open="false" ma:isKeyword="false">
      <xsd:complexType>
        <xsd:sequence>
          <xsd:element ref="pc:Terms" minOccurs="0" maxOccurs="1"/>
        </xsd:sequence>
      </xsd:complexType>
    </xsd:element>
    <xsd:element name="bf6f88d3567d49708e6ddfea625f3427" ma:index="38" nillable="true" ma:taxonomy="true" ma:internalName="bf6f88d3567d49708e6ddfea625f3427" ma:taxonomyFieldName="DMS_x0020_Product" ma:displayName="DMS Product" ma:default="" ma:fieldId="{bf6f88d3-567d-4970-8e6d-dfea625f3427}" ma:taxonomyMulti="true" ma:sspId="de887f88-4a24-49db-a549-4c3cbb517053" ma:termSetId="765c2105-95ad-4131-ade8-84f64ee0a1c3" ma:anchorId="00000000-0000-0000-0000-000000000000" ma:open="false" ma:isKeyword="false">
      <xsd:complexType>
        <xsd:sequence>
          <xsd:element ref="pc:Terms" minOccurs="0" maxOccurs="1"/>
        </xsd:sequence>
      </xsd:complexType>
    </xsd:element>
    <xsd:element name="ECDC_DMS_Meeting_Date" ma:index="45" nillable="true" ma:displayName="Meeting/Event Date" ma:description="The date of meeting (1) the document belongs to or (2) was discussed, reviewed or approved." ma:format="DateOnly" ma:internalName="ECDC_DMS_Meeting_Date" ma:readOnly="false">
      <xsd:simpleType>
        <xsd:restriction base="dms:DateTime"/>
      </xsd:simpleType>
    </xsd:element>
    <xsd:element name="ff0459edc9514eb0baaeb2ab50aaa8de" ma:index="46" nillable="true" ma:taxonomy="true" ma:internalName="ff0459edc9514eb0baaeb2ab50aaa8de" ma:taxonomyFieldName="Meeting_x0020_Code" ma:displayName="Meeting Code" ma:default="" ma:fieldId="{ff0459ed-c951-4eb0-baae-b2ab50aaa8de}" ma:taxonomyMulti="true" ma:sspId="de887f88-4a24-49db-a549-4c3cbb517053" ma:termSetId="edec69b4-0510-43be-8a98-012c8d4b4d6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76727eb-354b-45e4-998d-f84ea079474e" elementFormDefault="qualified">
    <xsd:import namespace="http://schemas.microsoft.com/office/2006/documentManagement/types"/>
    <xsd:import namespace="http://schemas.microsoft.com/office/infopath/2007/PartnerControls"/>
    <xsd:element name="ECDC_Subject_whoTaxHTField0" ma:index="11" nillable="true" ma:taxonomy="true" ma:internalName="ECDC_Subject_whoTaxHTField0" ma:taxonomyFieldName="ECDC_Subject_who" ma:displayName="Actor" ma:default="" ma:fieldId="{abe70a07-b4c4-4a08-b47f-19f4275c5dd3}" ma:taxonomyMulti="true" ma:sspId="de887f88-4a24-49db-a549-4c3cbb517053" ma:termSetId="725f5f6f-0471-44ec-8ccb-6de6d3e4909b" ma:anchorId="00000000-0000-0000-0000-000000000000" ma:open="false" ma:isKeyword="false">
      <xsd:complexType>
        <xsd:sequence>
          <xsd:element ref="pc:Terms" minOccurs="0" maxOccurs="1"/>
        </xsd:sequence>
      </xsd:complexType>
    </xsd:element>
    <xsd:element name="ECDC_Subject_doesTaxHTField0" ma:index="13" nillable="true" ma:taxonomy="true" ma:internalName="ECDC_Subject_doesTaxHTField0" ma:taxonomyFieldName="ECDC_Subject_does" ma:displayName="Activity" ma:default="" ma:fieldId="{f4f89794-25e3-44dd-a94e-7e4212ed52cb}" ma:taxonomyMulti="true" ma:sspId="de887f88-4a24-49db-a549-4c3cbb517053" ma:termSetId="380f87da-0f7e-4cf1-ad09-525006c4d164" ma:anchorId="00000000-0000-0000-0000-000000000000" ma:open="false" ma:isKeyword="false">
      <xsd:complexType>
        <xsd:sequence>
          <xsd:element ref="pc:Terms" minOccurs="0" maxOccurs="1"/>
        </xsd:sequence>
      </xsd:complexType>
    </xsd:element>
    <xsd:element name="ECDC_Subject_whatTaxHTField0" ma:index="15" ma:taxonomy="true" ma:internalName="ECDC_Subject_whatTaxHTField0" ma:taxonomyFieldName="ECDC_Subject_what" ma:displayName="Topic" ma:default="" ma:fieldId="{7525aafd-95ab-48e0-925f-ead7584e2866}" ma:taxonomyMulti="true" ma:sspId="de887f88-4a24-49db-a549-4c3cbb517053" ma:termSetId="b09c8666-4e2c-4f19-91e4-8f1fe34bcccd" ma:anchorId="00000000-0000-0000-0000-000000000000" ma:open="false" ma:isKeyword="false">
      <xsd:complexType>
        <xsd:sequence>
          <xsd:element ref="pc:Terms" minOccurs="0" maxOccurs="1"/>
        </xsd:sequence>
      </xsd:complexType>
    </xsd:element>
    <xsd:element name="ECDC_Target_audienceTaxHTField0" ma:index="17" nillable="true" ma:taxonomy="true" ma:internalName="ECDC_Target_audienceTaxHTField0" ma:taxonomyFieldName="ECDC_Target_audience" ma:displayName="Target Audience" ma:default="" ma:fieldId="{234ea4f9-252c-4d49-a519-4a376f3ed4d7}" ma:taxonomyMulti="true" ma:sspId="de887f88-4a24-49db-a549-4c3cbb517053" ma:termSetId="de5002ed-06b4-47ae-8592-fd6a24aa93a4" ma:anchorId="00000000-0000-0000-0000-000000000000" ma:open="false" ma:isKeyword="false">
      <xsd:complexType>
        <xsd:sequence>
          <xsd:element ref="pc:Terms" minOccurs="0" maxOccurs="1"/>
        </xsd:sequence>
      </xsd:complexType>
    </xsd:element>
    <xsd:element name="ECDC_DMS_Project0" ma:index="23" nillable="true" ma:taxonomy="true" ma:internalName="ECDC_DMS_Project0" ma:taxonomyFieldName="ECDC_DMS_Project" ma:displayName="Project" ma:default="" ma:fieldId="{951a5c61-3e7d-4f5e-ad41-b76025ccfaa6}" ma:taxonomyMulti="true" ma:sspId="de887f88-4a24-49db-a549-4c3cbb517053" ma:termSetId="83bc1c21-e08b-4faa-97f2-3f7a70f36fcc" ma:anchorId="00000000-0000-0000-0000-000000000000" ma:open="false" ma:isKeyword="false">
      <xsd:complexType>
        <xsd:sequence>
          <xsd:element ref="pc:Terms" minOccurs="0" maxOccurs="1"/>
        </xsd:sequence>
      </xsd:complexType>
    </xsd:element>
    <xsd:element name="ECDC_DMS_Author" ma:index="24" nillable="true" ma:displayName="Owner" ma:description="An ECDC user or group(s) of users that are responsible for the document" ma:format="Hyperlink" ma:indexed="true" ma:internalName="ECDC_DMS_Author" ma:readOnly="false" ma:showField="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Previous_Location" ma:index="25" nillable="true" ma:displayName="Previous Location" ma:description="Some useful information about where the document was stored before (Eg: Shared Drives, Unit Drives, etc.)" ma:hidden="true" ma:internalName="ECDC_DMS_Previous_Location">
      <xsd:simpleType>
        <xsd:restriction base="dms:Text"/>
      </xsd:simpleType>
    </xsd:element>
    <xsd:element name="ECDC_DMS_Previous_Creation_Date" ma:index="26" nillable="true" ma:displayName="Previous Creation Date" ma:default="[today]" ma:description="An earlier publication date or a previous relevant date of the document" ma:hidden="true" ma:internalName="ECDC_DMS_Previous_Creation_Date">
      <xsd:simpleType>
        <xsd:restriction base="dms:DateTime"/>
      </xsd:simpleType>
    </xsd:element>
    <xsd:element name="ECDC_DMS_Section" ma:index="27" nillable="true" ma:displayName="Section" ma:description="Indicates the creator users ECDC Unit" ma:hidden="true" ma:internalName="ECDC_DMS_Section" ma:readOnly="false">
      <xsd:simpleType>
        <xsd:restriction base="dms:Text"/>
      </xsd:simpleType>
    </xsd:element>
    <xsd:element name="ECDC_DMS_Group" ma:index="28" nillable="true" ma:displayName="Group" ma:description="Indicates the creator users ECDC Group" ma:hidden="true" ma:internalName="ECDC_DMS_Group" ma:readOnly="false">
      <xsd:simpleType>
        <xsd:restriction base="dms:Text"/>
      </xsd:simpleType>
    </xsd:element>
    <xsd:element name="ECDC_DMS_Is_Public" ma:index="29" nillable="true" ma:displayName="Is Public" ma:default="0" ma:description="The document could be made available in external systems (Eg: Portal)" ma:hidden="true" ma:internalName="ECDC_DMS_Is_Public" ma:readOnly="false">
      <xsd:simpleType>
        <xsd:restriction base="dms:Boolean"/>
      </xsd:simpleType>
    </xsd:element>
    <xsd:element name="ECDC_DMS_MIS_Activity_code0" ma:index="31" nillable="true" ma:taxonomy="true" ma:internalName="ECDC_DMS_MIS_Activity_code0" ma:taxonomyFieldName="ECDC_DMS_MIS_Activity_code" ma:displayName="MIS Activity code" ma:default="" ma:fieldId="{8cb6b235-d851-4acc-9843-ae912a313215}" ma:taxonomyMulti="true" ma:sspId="de887f88-4a24-49db-a549-4c3cbb517053" ma:termSetId="141081f5-dfc8-474c-9d5b-c9b39840f641" ma:anchorId="00000000-0000-0000-0000-000000000000" ma:open="false" ma:isKeyword="false">
      <xsd:complexType>
        <xsd:sequence>
          <xsd:element ref="pc:Terms" minOccurs="0" maxOccurs="1"/>
        </xsd:sequence>
      </xsd:complexType>
    </xsd:element>
    <xsd:element name="ECDC_DMS_Country0" ma:index="33" nillable="true" ma:taxonomy="true" ma:internalName="ECDC_DMS_Country0" ma:taxonomyFieldName="ECDC_DMS_Country" ma:displayName="Country" ma:default="" ma:fieldId="{55706165-e828-40c8-8ef4-7f53aaba5845}" ma:taxonomyMulti="true" ma:sspId="de887f88-4a24-49db-a549-4c3cbb517053" ma:termSetId="1ff710a1-673a-41e0-bfbc-1a0da05ecc90" ma:anchorId="00000000-0000-0000-0000-000000000000" ma:open="true" ma:isKeyword="false">
      <xsd:complexType>
        <xsd:sequence>
          <xsd:element ref="pc:Terms" minOccurs="0" maxOccurs="1"/>
        </xsd:sequence>
      </xsd:complexType>
    </xsd:element>
    <xsd:element name="ECDC_DMS_RestrictedAccess" ma:index="34" nillable="true" ma:displayName="Restricted Access" ma:description="The users or groups of users who will be able to access and edit the document. If you need other users to access the document as read-only, please check 'Allow other users to read the document' in the Restricted Access Mode field. The creator of the document is added by default in the restricted group of people" ma:format="Hyperlink" ma:internalName="ECDC_DMS_RestrictedAccess" ma:showField="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Surveillance_Document_Type0" ma:index="44" ma:taxonomy="true" ma:internalName="ECDC_DMS_Surveillance_Document_Type0" ma:taxonomyFieldName="ECDC_DMS_Surveillance_Document_Type" ma:displayName="Document Type" ma:default="" ma:fieldId="{5476e53f-b716-4737-8b63-5555511efb58}" ma:taxonomyMulti="true" ma:sspId="de887f88-4a24-49db-a549-4c3cbb517053" ma:termSetId="05694767-788d-4e99-ad07-3dd6ddb61ccc" ma:anchorId="5a752a46-5b5d-4edc-aa88-01a7a38b3699"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c728178-6efc-4233-8faf-5837ddb4420c" elementFormDefault="qualified">
    <xsd:import namespace="http://schemas.microsoft.com/office/2006/documentManagement/types"/>
    <xsd:import namespace="http://schemas.microsoft.com/office/infopath/2007/PartnerControls"/>
    <xsd:element name="_dlc_DocId" ma:index="48" nillable="true" ma:displayName="Document ID Value" ma:description="The value of the document ID assigned to this item." ma:internalName="_dlc_DocId" ma:readOnly="true">
      <xsd:simpleType>
        <xsd:restriction base="dms:Text"/>
      </xsd:simpleType>
    </xsd:element>
    <xsd:element name="_dlc_DocIdUrl" ma:index="4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5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p:properties xmlns:p="http://schemas.microsoft.com/office/2006/metadata/properties" xmlns:xsi="http://www.w3.org/2001/XMLSchema-instance">
  <documentManagement>
    <TaxKeywordTaxHTField xmlns="d23a570b-d7a9-49ca-a34c-8afb8206b4bf">
      <Terms xmlns="http://schemas.microsoft.com/office/infopath/2007/PartnerControls"/>
    </TaxKeywordTaxHTField>
    <ECDC_Description xmlns="http://schemas.microsoft.com/sharepoint/v3" xsi:nil="true"/>
    <TaxCatchAll xmlns="d23a570b-d7a9-49ca-a34c-8afb8206b4bf">
      <Value>681</Value>
      <Value>72</Value>
      <Value>265</Value>
    </TaxCatchAll>
    <ECDC_IsPublic xmlns="http://schemas.microsoft.com/sharepoint/v3">true</ECDC_IsPublic>
    <Restricted_x0020_Access_x0020_Mode xmlns="d23a570b-d7a9-49ca-a34c-8afb8206b4bf" xsi:nil="true"/>
    <m4f2abd528a9430bb1514981700fe204 xmlns="d23a570b-d7a9-49ca-a34c-8afb8206b4bf">
      <Terms xmlns="http://schemas.microsoft.com/office/infopath/2007/PartnerControls">
        <TermInfo xmlns="http://schemas.microsoft.com/office/infopath/2007/PartnerControls">
          <TermName xmlns="http://schemas.microsoft.com/office/infopath/2007/PartnerControls">HSH</TermName>
          <TermId xmlns="http://schemas.microsoft.com/office/infopath/2007/PartnerControls">2a617a45-fa40-46ad-913e-e6670e222fed</TermId>
        </TermInfo>
      </Terms>
    </m4f2abd528a9430bb1514981700fe204>
    <_dlc_DocId xmlns="5c728178-6efc-4233-8faf-5837ddb4420c">DMSSRS-9-280</_dlc_DocId>
    <_dlc_DocIdUrl xmlns="5c728178-6efc-4233-8faf-5837ddb4420c">
      <Url>http://dms.ecdcnet.europa.eu/sites/srs/SRS Scientific/_layouts/DocIdRedir.aspx?ID=DMSSRS-9-280</Url>
      <Description>DMSSRS-9-280</Description>
    </_dlc_DocIdUrl>
    <ECDC_DMS_Meeting_Date xmlns="d23a570b-d7a9-49ca-a34c-8afb8206b4bf" xsi:nil="true"/>
    <ff0459edc9514eb0baaeb2ab50aaa8de xmlns="d23a570b-d7a9-49ca-a34c-8afb8206b4bf">
      <Terms xmlns="http://schemas.microsoft.com/office/infopath/2007/PartnerControls"/>
    </ff0459edc9514eb0baaeb2ab50aaa8de>
    <bf6f88d3567d49708e6ddfea625f3427 xmlns="d23a570b-d7a9-49ca-a34c-8afb8206b4bf">
      <Terms xmlns="http://schemas.microsoft.com/office/infopath/2007/PartnerControls"/>
    </bf6f88d3567d49708e6ddfea625f3427>
    <ECDC_DMS_Is_Public xmlns="376727eb-354b-45e4-998d-f84ea079474e">false</ECDC_DMS_Is_Public>
    <ECDC_Subject_whatTaxHTField0 xmlns="376727eb-354b-45e4-998d-f84ea079474e">
      <Terms xmlns="http://schemas.microsoft.com/office/infopath/2007/PartnerControls">
        <TermInfo xmlns="http://schemas.microsoft.com/office/infopath/2007/PartnerControls">
          <TermName xmlns="http://schemas.microsoft.com/office/infopath/2007/PartnerControls">sexually transmitted infection</TermName>
          <TermId xmlns="http://schemas.microsoft.com/office/infopath/2007/PartnerControls">5412d8cf-baed-4a5f-8c7b-1a15859f554e</TermId>
        </TermInfo>
      </Terms>
    </ECDC_Subject_whatTaxHTField0>
    <ECDC_DMS_MIS_Activity_code0 xmlns="376727eb-354b-45e4-998d-f84ea079474e">
      <Terms xmlns="http://schemas.microsoft.com/office/infopath/2007/PartnerControls"/>
    </ECDC_DMS_MIS_Activity_code0>
    <ECDC_DMS_Project0 xmlns="376727eb-354b-45e4-998d-f84ea079474e">
      <Terms xmlns="http://schemas.microsoft.com/office/infopath/2007/PartnerControls"/>
    </ECDC_DMS_Project0>
    <ECDC_DMS_Country0 xmlns="376727eb-354b-45e4-998d-f84ea079474e">
      <Terms xmlns="http://schemas.microsoft.com/office/infopath/2007/PartnerControls"/>
    </ECDC_DMS_Country0>
    <ECDC_DMS_Section xmlns="376727eb-354b-45e4-998d-f84ea079474e">Internal Communication and Knowledge Services</ECDC_DMS_Section>
    <ECDC_Subject_whoTaxHTField0 xmlns="376727eb-354b-45e4-998d-f84ea079474e">
      <Terms xmlns="http://schemas.microsoft.com/office/infopath/2007/PartnerControls"/>
    </ECDC_Subject_whoTaxHTField0>
    <ECDC_DMS_Previous_Location xmlns="376727eb-354b-45e4-998d-f84ea079474e" xsi:nil="true"/>
    <ECDC_Subject_doesTaxHTField0 xmlns="376727eb-354b-45e4-998d-f84ea079474e">
      <Terms xmlns="http://schemas.microsoft.com/office/infopath/2007/PartnerControls"/>
    </ECDC_Subject_doesTaxHTField0>
    <ECDC_Target_audienceTaxHTField0 xmlns="376727eb-354b-45e4-998d-f84ea079474e">
      <Terms xmlns="http://schemas.microsoft.com/office/infopath/2007/PartnerControls"/>
    </ECDC_Target_audienceTaxHTField0>
    <ECDC_DMS_Previous_Creation_Date xmlns="376727eb-354b-45e4-998d-f84ea079474e">2013-02-01T12:14:00+00:00</ECDC_DMS_Previous_Creation_Date>
    <ECDC_DMS_Author xmlns="376727eb-354b-45e4-998d-f84ea079474e">
      <UserInfo>
        <DisplayName/>
        <AccountId xsi:nil="true"/>
        <AccountType/>
      </UserInfo>
    </ECDC_DMS_Author>
    <ECDC_DMS_Group xmlns="376727eb-354b-45e4-998d-f84ea079474e">Document Management</ECDC_DMS_Group>
    <ECDC_DMS_RestrictedAccess xmlns="376727eb-354b-45e4-998d-f84ea079474e">
      <UserInfo>
        <DisplayName/>
        <AccountId xsi:nil="true"/>
        <AccountType/>
      </UserInfo>
    </ECDC_DMS_RestrictedAccess>
    <ECDC_DMS_Surveillance_Document_Type0 xmlns="376727eb-354b-45e4-998d-f84ea079474e">
      <Terms xmlns="http://schemas.microsoft.com/office/infopath/2007/PartnerControls">
        <TermInfo xmlns="http://schemas.microsoft.com/office/infopath/2007/PartnerControls">
          <TermName xmlns="http://schemas.microsoft.com/office/infopath/2007/PartnerControls">Non-classified Surveillance Document</TermName>
          <TermId xmlns="http://schemas.microsoft.com/office/infopath/2007/PartnerControls">504a86c3-b8aa-4376-9806-04226c98f67d</TermId>
        </TermInfo>
      </Terms>
    </ECDC_DMS_Surveillance_Document_Type0>
  </documentManagement>
</p:properties>
</file>

<file path=customXml/itemProps1.xml><?xml version="1.0" encoding="utf-8"?>
<ds:datastoreItem xmlns:ds="http://schemas.openxmlformats.org/officeDocument/2006/customXml" ds:itemID="{8BB54B70-0130-428D-8159-19F4ABCB998B}">
  <ds:schemaRefs>
    <ds:schemaRef ds:uri="http://schemas.microsoft.com/office/2006/metadata/customXsn"/>
  </ds:schemaRefs>
</ds:datastoreItem>
</file>

<file path=customXml/itemProps2.xml><?xml version="1.0" encoding="utf-8"?>
<ds:datastoreItem xmlns:ds="http://schemas.openxmlformats.org/officeDocument/2006/customXml" ds:itemID="{73222CBE-F7FB-4DF6-A1DA-DF7BC0B81D78}">
  <ds:schemaRefs>
    <ds:schemaRef ds:uri="http://schemas.microsoft.com/sharepoint/v3/contenttype/forms"/>
  </ds:schemaRefs>
</ds:datastoreItem>
</file>

<file path=customXml/itemProps3.xml><?xml version="1.0" encoding="utf-8"?>
<ds:datastoreItem xmlns:ds="http://schemas.openxmlformats.org/officeDocument/2006/customXml" ds:itemID="{80016A9C-C22E-47C8-B8A9-36BC2A44421D}">
  <ds:schemaRefs>
    <ds:schemaRef ds:uri="http://schemas.microsoft.com/sharepoint/events"/>
  </ds:schemaRefs>
</ds:datastoreItem>
</file>

<file path=customXml/itemProps4.xml><?xml version="1.0" encoding="utf-8"?>
<ds:datastoreItem xmlns:ds="http://schemas.openxmlformats.org/officeDocument/2006/customXml" ds:itemID="{878EFC78-0AA4-4807-AFD3-E20EF63E0297}">
  <ds:schemaRefs>
    <ds:schemaRef ds:uri="Microsoft.SharePoint.Taxonomy.ContentTypeSync"/>
  </ds:schemaRefs>
</ds:datastoreItem>
</file>

<file path=customXml/itemProps5.xml><?xml version="1.0" encoding="utf-8"?>
<ds:datastoreItem xmlns:ds="http://schemas.openxmlformats.org/officeDocument/2006/customXml" ds:itemID="{4088E570-766D-4113-99C2-7543033FE4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3a570b-d7a9-49ca-a34c-8afb8206b4bf"/>
    <ds:schemaRef ds:uri="376727eb-354b-45e4-998d-f84ea079474e"/>
    <ds:schemaRef ds:uri="5c728178-6efc-4233-8faf-5837ddb442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5FB06E3A-234A-4ACD-8288-48B424AC5979}">
  <ds:schemaRefs>
    <ds:schemaRef ds:uri="http://purl.org/dc/terms/"/>
    <ds:schemaRef ds:uri="http://schemas.microsoft.com/office/2006/documentManagement/types"/>
    <ds:schemaRef ds:uri="http://purl.org/dc/dcmitype/"/>
    <ds:schemaRef ds:uri="376727eb-354b-45e4-998d-f84ea079474e"/>
    <ds:schemaRef ds:uri="http://purl.org/dc/elements/1.1/"/>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5c728178-6efc-4233-8faf-5837ddb4420c"/>
    <ds:schemaRef ds:uri="d23a570b-d7a9-49ca-a34c-8afb8206b4b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ECDC%20Presentation</Template>
  <TotalTime>7480</TotalTime>
  <Words>375</Words>
  <Application>Microsoft Office PowerPoint</Application>
  <PresentationFormat>On-screen Show (4:3)</PresentationFormat>
  <Paragraphs>19</Paragraphs>
  <Slides>5</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Batang</vt:lpstr>
      <vt:lpstr>Calibri</vt:lpstr>
      <vt:lpstr>Tahoma</vt:lpstr>
      <vt:lpstr>Times</vt:lpstr>
      <vt:lpstr>Times New Roman</vt:lpstr>
      <vt:lpstr>Wingdings</vt:lpstr>
      <vt:lpstr>ECDC Presentation</vt:lpstr>
      <vt:lpstr>Custom Design</vt:lpstr>
      <vt:lpstr>Chlamydia</vt:lpstr>
      <vt:lpstr>Chlamydia male-to-female ratio,  25 EU/EEA countries, 2016</vt:lpstr>
      <vt:lpstr>Chlamydia cases per 100 000 population,  by age group and gender, EU/EEA, 2016</vt:lpstr>
      <vt:lpstr>Chlamydia infections by transmission category  and gender (n=60 274), EU/EEA, 2016</vt:lpstr>
      <vt:lpstr>Confirmed chlamydia cases per 100 000  population by year, EU/EEA countries reporting consistently, 2007−2016</vt:lpstr>
    </vt:vector>
  </TitlesOfParts>
  <Company>ECDC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STI surveillance data 2012 and proposed surveillance changes</dc:title>
  <dc:creator>Gianfranco Spiteri</dc:creator>
  <cp:lastModifiedBy>Marybelle Stryk</cp:lastModifiedBy>
  <cp:revision>232</cp:revision>
  <cp:lastPrinted>2014-09-16T08:28:38Z</cp:lastPrinted>
  <dcterms:created xsi:type="dcterms:W3CDTF">2014-05-14T08:49:19Z</dcterms:created>
  <dcterms:modified xsi:type="dcterms:W3CDTF">2018-10-03T13:27:02Z</dcterms:modified>
  <cp:category>Network Meeting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39310fa0-6ccb-4a2a-bba4-82f8e6483fd4</vt:lpwstr>
  </property>
  <property fmtid="{D5CDD505-2E9C-101B-9397-08002B2CF9AE}" pid="3" name="ContentTypeId">
    <vt:lpwstr>0x010100F92FB91056B24E40ACCE93A804002EFF001822ADB6403249B6AC60D10F8970E85E0022BB36A49C02406F9EEB777AFC9B94AD008B5B48050463984D8D2BD432023F0399</vt:lpwstr>
  </property>
  <property fmtid="{D5CDD505-2E9C-101B-9397-08002B2CF9AE}" pid="4" name="TaxKeyword">
    <vt:lpwstr/>
  </property>
  <property fmtid="{D5CDD505-2E9C-101B-9397-08002B2CF9AE}" pid="5" name="ECDC_Subject_does">
    <vt:lpwstr/>
  </property>
  <property fmtid="{D5CDD505-2E9C-101B-9397-08002B2CF9AE}" pid="6" name="ECDC_Target_audience">
    <vt:lpwstr/>
  </property>
  <property fmtid="{D5CDD505-2E9C-101B-9397-08002B2CF9AE}" pid="7" name="ECDC_DMS_Country">
    <vt:lpwstr/>
  </property>
  <property fmtid="{D5CDD505-2E9C-101B-9397-08002B2CF9AE}" pid="8" name="ECDC_DMS_Administrative_Document_Type">
    <vt:lpwstr>96;#Presentation|58188f1b-91d9-47b3-9620-426180bb9a64</vt:lpwstr>
  </property>
  <property fmtid="{D5CDD505-2E9C-101B-9397-08002B2CF9AE}" pid="9" name="ECDC_DMS_MIS_Activity_code">
    <vt:lpwstr/>
  </property>
  <property fmtid="{D5CDD505-2E9C-101B-9397-08002B2CF9AE}" pid="10" name="ECDC_DMS_Project">
    <vt:lpwstr/>
  </property>
  <property fmtid="{D5CDD505-2E9C-101B-9397-08002B2CF9AE}" pid="11" name="ECDC_Subject_who">
    <vt:lpwstr/>
  </property>
  <property fmtid="{D5CDD505-2E9C-101B-9397-08002B2CF9AE}" pid="12" name="Meeting_x0020_Code">
    <vt:lpwstr/>
  </property>
  <property fmtid="{D5CDD505-2E9C-101B-9397-08002B2CF9AE}" pid="13" name="ECDC_Subject_what">
    <vt:lpwstr>72;#sexually transmitted infection|5412d8cf-baed-4a5f-8c7b-1a15859f554e</vt:lpwstr>
  </property>
  <property fmtid="{D5CDD505-2E9C-101B-9397-08002B2CF9AE}" pid="14" name="Meeting Code">
    <vt:lpwstr/>
  </property>
  <property fmtid="{D5CDD505-2E9C-101B-9397-08002B2CF9AE}" pid="15" name="Order">
    <vt:r8>1700</vt:r8>
  </property>
  <property fmtid="{D5CDD505-2E9C-101B-9397-08002B2CF9AE}" pid="16" name="ECDC_DMS_Organigramme">
    <vt:lpwstr>681;#HSH|2a617a45-fa40-46ad-913e-e6670e222fed</vt:lpwstr>
  </property>
  <property fmtid="{D5CDD505-2E9C-101B-9397-08002B2CF9AE}" pid="17" name="ECDC_DMS_Folder">
    <vt:lpwstr/>
  </property>
  <property fmtid="{D5CDD505-2E9C-101B-9397-08002B2CF9AE}" pid="18" name="ECDC_DMS_Surveillance_Document_Type">
    <vt:lpwstr>265;#Non-classified Surveillance Document|504a86c3-b8aa-4376-9806-04226c98f67d</vt:lpwstr>
  </property>
  <property fmtid="{D5CDD505-2E9C-101B-9397-08002B2CF9AE}" pid="19" name="DMS Product">
    <vt:lpwstr/>
  </property>
  <property fmtid="{D5CDD505-2E9C-101B-9397-08002B2CF9AE}" pid="20" name="DMS_x0020_Product">
    <vt:lpwstr/>
  </property>
</Properties>
</file>