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 id="2147483726" r:id="rId9"/>
    <p:sldMasterId id="2147483729" r:id="rId10"/>
  </p:sldMasterIdLst>
  <p:notesMasterIdLst>
    <p:notesMasterId r:id="rId17"/>
  </p:notesMasterIdLst>
  <p:handoutMasterIdLst>
    <p:handoutMasterId r:id="rId18"/>
  </p:handoutMasterIdLst>
  <p:sldIdLst>
    <p:sldId id="256" r:id="rId11"/>
    <p:sldId id="277" r:id="rId12"/>
    <p:sldId id="266" r:id="rId13"/>
    <p:sldId id="267" r:id="rId14"/>
    <p:sldId id="278" r:id="rId15"/>
    <p:sldId id="279" r:id="rId16"/>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0251" autoAdjust="0"/>
  </p:normalViewPr>
  <p:slideViewPr>
    <p:cSldViewPr snapToGrid="0">
      <p:cViewPr varScale="1">
        <p:scale>
          <a:sx n="75" d="100"/>
          <a:sy n="75" d="100"/>
        </p:scale>
        <p:origin x="186" y="66"/>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pivotSource>
    <c:name>[Chart in Microsoft PowerPoint]Epicurve!PivotTable1</c:name>
    <c:fmtId val="-1"/>
  </c:pivotSource>
  <c:chart>
    <c:autoTitleDeleted val="0"/>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solidFill>
              <a:schemeClr val="bg1">
                <a:lumMod val="50000"/>
              </a:schemeClr>
            </a:solidFill>
          </a:ln>
          <a:effectLst/>
        </c:spPr>
        <c:marker>
          <c:symbol val="none"/>
        </c:marker>
      </c:pivotFmt>
      <c:pivotFmt>
        <c:idx val="3"/>
        <c:spPr>
          <a:solidFill>
            <a:schemeClr val="accent6"/>
          </a:solidFill>
          <a:ln>
            <a:solidFill>
              <a:schemeClr val="bg1">
                <a:lumMod val="50000"/>
              </a:schemeClr>
            </a:solidFill>
          </a:ln>
          <a:effectLst/>
        </c:spPr>
        <c:marker>
          <c:symbol val="none"/>
        </c:marker>
      </c:pivotFmt>
      <c:pivotFmt>
        <c:idx val="4"/>
        <c:spPr>
          <a:solidFill>
            <a:schemeClr val="accent6"/>
          </a:solidFill>
          <a:ln>
            <a:solidFill>
              <a:schemeClr val="bg1">
                <a:lumMod val="50000"/>
              </a:schemeClr>
            </a:solidFill>
          </a:ln>
          <a:effectLst/>
        </c:spPr>
        <c:marker>
          <c:symbol val="none"/>
        </c:marker>
      </c:pivotFmt>
      <c:pivotFmt>
        <c:idx val="5"/>
        <c:spPr>
          <a:solidFill>
            <a:schemeClr val="accent6"/>
          </a:solidFill>
          <a:ln>
            <a:solidFill>
              <a:schemeClr val="bg1">
                <a:lumMod val="50000"/>
              </a:schemeClr>
            </a:solidFill>
          </a:ln>
          <a:effectLst/>
        </c:spPr>
        <c:marker>
          <c:symbol val="none"/>
        </c:marker>
      </c:pivotFmt>
      <c:pivotFmt>
        <c:idx val="6"/>
        <c:spPr>
          <a:solidFill>
            <a:schemeClr val="accent6"/>
          </a:solidFill>
          <a:ln>
            <a:solidFill>
              <a:schemeClr val="bg1">
                <a:lumMod val="50000"/>
              </a:schemeClr>
            </a:solidFill>
          </a:ln>
          <a:effectLst/>
        </c:spPr>
        <c:marker>
          <c:symbol val="none"/>
        </c:marker>
      </c:pivotFmt>
      <c:pivotFmt>
        <c:idx val="7"/>
        <c:spPr>
          <a:solidFill>
            <a:schemeClr val="accent6"/>
          </a:solidFill>
          <a:ln>
            <a:solidFill>
              <a:schemeClr val="bg1">
                <a:lumMod val="50000"/>
              </a:schemeClr>
            </a:solidFill>
          </a:ln>
          <a:effectLst/>
        </c:spPr>
        <c:marker>
          <c:symbol val="none"/>
        </c:marker>
      </c:pivotFmt>
      <c:pivotFmt>
        <c:idx val="8"/>
        <c:spPr>
          <a:solidFill>
            <a:schemeClr val="accent6"/>
          </a:solidFill>
          <a:ln>
            <a:solidFill>
              <a:schemeClr val="bg1">
                <a:lumMod val="50000"/>
              </a:schemeClr>
            </a:solidFill>
          </a:ln>
          <a:effectLst/>
        </c:spPr>
        <c:marker>
          <c:symbol val="none"/>
        </c:marker>
      </c:pivotFmt>
      <c:pivotFmt>
        <c:idx val="9"/>
        <c:spPr>
          <a:solidFill>
            <a:schemeClr val="accent6"/>
          </a:solidFill>
          <a:ln>
            <a:solidFill>
              <a:schemeClr val="bg1">
                <a:lumMod val="50000"/>
              </a:schemeClr>
            </a:solidFill>
          </a:ln>
          <a:effectLst/>
        </c:spPr>
        <c:marker>
          <c:symbol val="none"/>
        </c:marker>
      </c:pivotFmt>
    </c:pivotFmts>
    <c:plotArea>
      <c:layout>
        <c:manualLayout>
          <c:layoutTarget val="inner"/>
          <c:xMode val="edge"/>
          <c:yMode val="edge"/>
          <c:x val="0.11325011202867934"/>
          <c:y val="4.5322039675582106E-2"/>
          <c:w val="0.85447766183698581"/>
          <c:h val="0.80142315543890352"/>
        </c:manualLayout>
      </c:layout>
      <c:barChart>
        <c:barDir val="col"/>
        <c:grouping val="stacked"/>
        <c:varyColors val="0"/>
        <c:ser>
          <c:idx val="0"/>
          <c:order val="0"/>
          <c:tx>
            <c:strRef>
              <c:f>Epicurve!$B$3</c:f>
              <c:strCache>
                <c:ptCount val="1"/>
                <c:pt idx="0">
                  <c:v>Confirmed cases</c:v>
                </c:pt>
              </c:strCache>
            </c:strRef>
          </c:tx>
          <c:spPr>
            <a:solidFill>
              <a:schemeClr val="accent6">
                <a:shade val="76000"/>
              </a:schemeClr>
            </a:solidFill>
            <a:ln>
              <a:solidFill>
                <a:schemeClr val="bg1">
                  <a:lumMod val="50000"/>
                </a:schemeClr>
              </a:solidFill>
            </a:ln>
            <a:effectLst/>
          </c:spPr>
          <c:invertIfNegative val="0"/>
          <c:cat>
            <c:strRef>
              <c:f>Epicurve!$A$4:$A$72</c:f>
              <c:strCache>
                <c:ptCount val="68"/>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pt idx="66">
                  <c:v>2018-15</c:v>
                </c:pt>
                <c:pt idx="67">
                  <c:v>2018-16</c:v>
                </c:pt>
              </c:strCache>
            </c:strRef>
          </c:cat>
          <c:val>
            <c:numRef>
              <c:f>Epicurve!$B$4:$B$72</c:f>
              <c:numCache>
                <c:formatCode>General</c:formatCode>
                <c:ptCount val="68"/>
                <c:pt idx="0">
                  <c:v>0</c:v>
                </c:pt>
                <c:pt idx="1">
                  <c:v>0</c:v>
                </c:pt>
                <c:pt idx="2">
                  <c:v>0</c:v>
                </c:pt>
                <c:pt idx="3">
                  <c:v>0</c:v>
                </c:pt>
                <c:pt idx="4">
                  <c:v>0</c:v>
                </c:pt>
                <c:pt idx="5">
                  <c:v>0</c:v>
                </c:pt>
                <c:pt idx="6">
                  <c:v>1</c:v>
                </c:pt>
                <c:pt idx="7">
                  <c:v>0</c:v>
                </c:pt>
                <c:pt idx="8">
                  <c:v>1</c:v>
                </c:pt>
                <c:pt idx="9">
                  <c:v>0</c:v>
                </c:pt>
                <c:pt idx="10">
                  <c:v>0</c:v>
                </c:pt>
                <c:pt idx="11">
                  <c:v>0</c:v>
                </c:pt>
                <c:pt idx="12">
                  <c:v>0</c:v>
                </c:pt>
                <c:pt idx="13">
                  <c:v>2</c:v>
                </c:pt>
                <c:pt idx="14">
                  <c:v>5</c:v>
                </c:pt>
                <c:pt idx="15">
                  <c:v>3</c:v>
                </c:pt>
                <c:pt idx="16">
                  <c:v>8</c:v>
                </c:pt>
                <c:pt idx="17">
                  <c:v>2</c:v>
                </c:pt>
                <c:pt idx="18">
                  <c:v>5</c:v>
                </c:pt>
                <c:pt idx="19">
                  <c:v>5</c:v>
                </c:pt>
                <c:pt idx="20">
                  <c:v>0</c:v>
                </c:pt>
                <c:pt idx="21">
                  <c:v>3</c:v>
                </c:pt>
                <c:pt idx="22">
                  <c:v>0</c:v>
                </c:pt>
                <c:pt idx="23">
                  <c:v>3</c:v>
                </c:pt>
                <c:pt idx="24">
                  <c:v>6</c:v>
                </c:pt>
                <c:pt idx="25">
                  <c:v>4</c:v>
                </c:pt>
                <c:pt idx="26">
                  <c:v>2</c:v>
                </c:pt>
                <c:pt idx="27">
                  <c:v>2</c:v>
                </c:pt>
                <c:pt idx="28">
                  <c:v>2</c:v>
                </c:pt>
                <c:pt idx="29">
                  <c:v>1</c:v>
                </c:pt>
                <c:pt idx="30">
                  <c:v>2</c:v>
                </c:pt>
                <c:pt idx="31">
                  <c:v>1</c:v>
                </c:pt>
                <c:pt idx="32">
                  <c:v>0</c:v>
                </c:pt>
                <c:pt idx="33">
                  <c:v>0</c:v>
                </c:pt>
                <c:pt idx="34">
                  <c:v>1</c:v>
                </c:pt>
                <c:pt idx="35">
                  <c:v>0</c:v>
                </c:pt>
                <c:pt idx="36">
                  <c:v>0</c:v>
                </c:pt>
                <c:pt idx="37">
                  <c:v>0</c:v>
                </c:pt>
                <c:pt idx="38">
                  <c:v>1</c:v>
                </c:pt>
                <c:pt idx="39">
                  <c:v>0</c:v>
                </c:pt>
                <c:pt idx="40">
                  <c:v>0</c:v>
                </c:pt>
                <c:pt idx="41">
                  <c:v>0</c:v>
                </c:pt>
                <c:pt idx="42">
                  <c:v>0</c:v>
                </c:pt>
                <c:pt idx="43">
                  <c:v>2</c:v>
                </c:pt>
                <c:pt idx="44">
                  <c:v>0</c:v>
                </c:pt>
                <c:pt idx="45">
                  <c:v>2</c:v>
                </c:pt>
                <c:pt idx="46">
                  <c:v>0</c:v>
                </c:pt>
                <c:pt idx="47">
                  <c:v>3</c:v>
                </c:pt>
                <c:pt idx="48">
                  <c:v>1</c:v>
                </c:pt>
                <c:pt idx="49">
                  <c:v>2</c:v>
                </c:pt>
                <c:pt idx="50">
                  <c:v>1</c:v>
                </c:pt>
                <c:pt idx="51">
                  <c:v>2</c:v>
                </c:pt>
                <c:pt idx="52">
                  <c:v>2</c:v>
                </c:pt>
                <c:pt idx="53">
                  <c:v>7</c:v>
                </c:pt>
                <c:pt idx="54">
                  <c:v>3</c:v>
                </c:pt>
                <c:pt idx="55">
                  <c:v>9</c:v>
                </c:pt>
                <c:pt idx="56">
                  <c:v>13</c:v>
                </c:pt>
                <c:pt idx="57">
                  <c:v>22</c:v>
                </c:pt>
                <c:pt idx="58">
                  <c:v>38</c:v>
                </c:pt>
                <c:pt idx="59">
                  <c:v>59</c:v>
                </c:pt>
                <c:pt idx="60">
                  <c:v>110</c:v>
                </c:pt>
                <c:pt idx="61">
                  <c:v>94</c:v>
                </c:pt>
                <c:pt idx="62">
                  <c:v>133</c:v>
                </c:pt>
                <c:pt idx="63">
                  <c:v>146</c:v>
                </c:pt>
                <c:pt idx="64">
                  <c:v>220</c:v>
                </c:pt>
                <c:pt idx="65">
                  <c:v>264</c:v>
                </c:pt>
                <c:pt idx="66">
                  <c:v>297</c:v>
                </c:pt>
                <c:pt idx="67">
                  <c:v>300</c:v>
                </c:pt>
              </c:numCache>
            </c:numRef>
          </c:val>
          <c:extLst xmlns:c16r2="http://schemas.microsoft.com/office/drawing/2015/06/chart">
            <c:ext xmlns:c16="http://schemas.microsoft.com/office/drawing/2014/chart" uri="{C3380CC4-5D6E-409C-BE32-E72D297353CC}">
              <c16:uniqueId val="{00000000-3081-455C-B221-72B01BF88C48}"/>
            </c:ext>
          </c:extLst>
        </c:ser>
        <c:ser>
          <c:idx val="1"/>
          <c:order val="1"/>
          <c:tx>
            <c:strRef>
              <c:f>Epicurve!$C$3</c:f>
              <c:strCache>
                <c:ptCount val="1"/>
                <c:pt idx="0">
                  <c:v>Probable cases</c:v>
                </c:pt>
              </c:strCache>
            </c:strRef>
          </c:tx>
          <c:spPr>
            <a:solidFill>
              <a:schemeClr val="accent6">
                <a:tint val="77000"/>
              </a:schemeClr>
            </a:solidFill>
            <a:ln>
              <a:solidFill>
                <a:schemeClr val="bg1">
                  <a:lumMod val="50000"/>
                </a:schemeClr>
              </a:solidFill>
            </a:ln>
            <a:effectLst/>
          </c:spPr>
          <c:invertIfNegative val="0"/>
          <c:cat>
            <c:strRef>
              <c:f>Epicurve!$A$4:$A$72</c:f>
              <c:strCache>
                <c:ptCount val="68"/>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pt idx="66">
                  <c:v>2018-15</c:v>
                </c:pt>
                <c:pt idx="67">
                  <c:v>2018-16</c:v>
                </c:pt>
              </c:strCache>
            </c:strRef>
          </c:cat>
          <c:val>
            <c:numRef>
              <c:f>Epicurve!$C$4:$C$72</c:f>
              <c:numCache>
                <c:formatCode>General</c:formatCode>
                <c:ptCount val="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0</c:v>
                </c:pt>
                <c:pt idx="17">
                  <c:v>1</c:v>
                </c:pt>
                <c:pt idx="18">
                  <c:v>2</c:v>
                </c:pt>
                <c:pt idx="19">
                  <c:v>0</c:v>
                </c:pt>
                <c:pt idx="20">
                  <c:v>0</c:v>
                </c:pt>
                <c:pt idx="21">
                  <c:v>1</c:v>
                </c:pt>
                <c:pt idx="22">
                  <c:v>0</c:v>
                </c:pt>
                <c:pt idx="23">
                  <c:v>1</c:v>
                </c:pt>
                <c:pt idx="24">
                  <c:v>1</c:v>
                </c:pt>
                <c:pt idx="25">
                  <c:v>1</c:v>
                </c:pt>
                <c:pt idx="26">
                  <c:v>2</c:v>
                </c:pt>
                <c:pt idx="27">
                  <c:v>0</c:v>
                </c:pt>
                <c:pt idx="28">
                  <c:v>0</c:v>
                </c:pt>
                <c:pt idx="29">
                  <c:v>0</c:v>
                </c:pt>
                <c:pt idx="30">
                  <c:v>1</c:v>
                </c:pt>
                <c:pt idx="31">
                  <c:v>1</c:v>
                </c:pt>
                <c:pt idx="32">
                  <c:v>0</c:v>
                </c:pt>
                <c:pt idx="33">
                  <c:v>1</c:v>
                </c:pt>
                <c:pt idx="34">
                  <c:v>1</c:v>
                </c:pt>
                <c:pt idx="35">
                  <c:v>1</c:v>
                </c:pt>
                <c:pt idx="36">
                  <c:v>0</c:v>
                </c:pt>
                <c:pt idx="37">
                  <c:v>0</c:v>
                </c:pt>
                <c:pt idx="38">
                  <c:v>0</c:v>
                </c:pt>
                <c:pt idx="39">
                  <c:v>0</c:v>
                </c:pt>
                <c:pt idx="40">
                  <c:v>0</c:v>
                </c:pt>
                <c:pt idx="41">
                  <c:v>0</c:v>
                </c:pt>
                <c:pt idx="42">
                  <c:v>0</c:v>
                </c:pt>
                <c:pt idx="43">
                  <c:v>0</c:v>
                </c:pt>
                <c:pt idx="44">
                  <c:v>0</c:v>
                </c:pt>
                <c:pt idx="45">
                  <c:v>0</c:v>
                </c:pt>
                <c:pt idx="46">
                  <c:v>3</c:v>
                </c:pt>
                <c:pt idx="47">
                  <c:v>1</c:v>
                </c:pt>
                <c:pt idx="48">
                  <c:v>0</c:v>
                </c:pt>
                <c:pt idx="49">
                  <c:v>1</c:v>
                </c:pt>
                <c:pt idx="50">
                  <c:v>0</c:v>
                </c:pt>
                <c:pt idx="51">
                  <c:v>0</c:v>
                </c:pt>
                <c:pt idx="52">
                  <c:v>0</c:v>
                </c:pt>
                <c:pt idx="53">
                  <c:v>0</c:v>
                </c:pt>
                <c:pt idx="54">
                  <c:v>0</c:v>
                </c:pt>
                <c:pt idx="55">
                  <c:v>2</c:v>
                </c:pt>
                <c:pt idx="56">
                  <c:v>5</c:v>
                </c:pt>
                <c:pt idx="57">
                  <c:v>9</c:v>
                </c:pt>
                <c:pt idx="58">
                  <c:v>18</c:v>
                </c:pt>
                <c:pt idx="59">
                  <c:v>13</c:v>
                </c:pt>
                <c:pt idx="60">
                  <c:v>19</c:v>
                </c:pt>
                <c:pt idx="61">
                  <c:v>27</c:v>
                </c:pt>
                <c:pt idx="62">
                  <c:v>39</c:v>
                </c:pt>
                <c:pt idx="63">
                  <c:v>35</c:v>
                </c:pt>
                <c:pt idx="64">
                  <c:v>58</c:v>
                </c:pt>
                <c:pt idx="65">
                  <c:v>49</c:v>
                </c:pt>
                <c:pt idx="66">
                  <c:v>47</c:v>
                </c:pt>
                <c:pt idx="67">
                  <c:v>37</c:v>
                </c:pt>
              </c:numCache>
            </c:numRef>
          </c:val>
          <c:extLst xmlns:c16r2="http://schemas.microsoft.com/office/drawing/2015/06/chart">
            <c:ext xmlns:c16="http://schemas.microsoft.com/office/drawing/2014/chart" uri="{C3380CC4-5D6E-409C-BE32-E72D297353CC}">
              <c16:uniqueId val="{00000001-3081-455C-B221-72B01BF88C48}"/>
            </c:ext>
          </c:extLst>
        </c:ser>
        <c:dLbls>
          <c:showLegendKey val="0"/>
          <c:showVal val="0"/>
          <c:showCatName val="0"/>
          <c:showSerName val="0"/>
          <c:showPercent val="0"/>
          <c:showBubbleSize val="0"/>
        </c:dLbls>
        <c:gapWidth val="0"/>
        <c:overlap val="100"/>
        <c:axId val="608526864"/>
        <c:axId val="608527256"/>
      </c:barChart>
      <c:catAx>
        <c:axId val="608526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solidFill>
                      <a:schemeClr val="tx1"/>
                    </a:solidFill>
                  </a:rPr>
                  <a:t>Year-week</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08527256"/>
        <c:crosses val="autoZero"/>
        <c:auto val="1"/>
        <c:lblAlgn val="ctr"/>
        <c:lblOffset val="100"/>
        <c:noMultiLvlLbl val="0"/>
      </c:catAx>
      <c:valAx>
        <c:axId val="608527256"/>
        <c:scaling>
          <c:orientation val="minMax"/>
          <c:max val="35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 Number</a:t>
                </a:r>
                <a:r>
                  <a:rPr lang="en-GB" baseline="0">
                    <a:solidFill>
                      <a:schemeClr val="tx1"/>
                    </a:solidFill>
                  </a:rPr>
                  <a:t> of dengue fever cases</a:t>
                </a:r>
                <a:endParaRPr lang="en-GB">
                  <a:solidFill>
                    <a:schemeClr val="tx1"/>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08526864"/>
        <c:crosses val="autoZero"/>
        <c:crossBetween val="between"/>
      </c:valAx>
      <c:spPr>
        <a:noFill/>
        <a:ln>
          <a:noFill/>
        </a:ln>
        <a:effectLst/>
      </c:spPr>
    </c:plotArea>
    <c:legend>
      <c:legendPos val="r"/>
      <c:layout>
        <c:manualLayout>
          <c:xMode val="edge"/>
          <c:yMode val="edge"/>
          <c:x val="0.10719268825916257"/>
          <c:y val="1.9673766417779931E-2"/>
          <c:w val="0.43223169362116659"/>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[MERSCov_WLD_OLD_DataSet.xlsm]EpiCurveMonth!PivotTable1</c:name>
    <c:fmtId val="61"/>
  </c:pivotSource>
  <c:chart>
    <c:title>
      <c:tx>
        <c:rich>
          <a:bodyPr/>
          <a:lstStyle/>
          <a:p>
            <a:pPr>
              <a:defRPr/>
            </a:pPr>
            <a:r>
              <a:rPr lang="en-GB" sz="1200"/>
              <a:t>Number of cases by place of infection</a:t>
            </a:r>
          </a:p>
          <a:p>
            <a:pPr>
              <a:defRPr/>
            </a:pPr>
            <a:endParaRPr lang="en-GB" sz="1400"/>
          </a:p>
        </c:rich>
      </c:tx>
      <c:layout>
        <c:manualLayout>
          <c:xMode val="edge"/>
          <c:yMode val="edge"/>
          <c:x val="4.6937965861458632E-2"/>
          <c:y val="6.1943453918216103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marker>
          <c:symbol val="none"/>
        </c:marker>
      </c:pivotFmt>
      <c:pivotFmt>
        <c:idx val="14"/>
        <c:spPr>
          <a:solidFill>
            <a:srgbClr val="9BBB59">
              <a:lumMod val="50000"/>
            </a:srgbClr>
          </a:solidFill>
        </c:spPr>
        <c:marker>
          <c:symbol val="none"/>
        </c:marker>
      </c:pivotFmt>
      <c:pivotFmt>
        <c:idx val="15"/>
        <c:marker>
          <c:symbol val="none"/>
        </c:marker>
      </c:pivotFmt>
      <c:pivotFmt>
        <c:idx val="16"/>
        <c:spPr>
          <a:solidFill>
            <a:srgbClr val="9BBB59">
              <a:lumMod val="50000"/>
            </a:srgbClr>
          </a:solidFill>
        </c:spPr>
        <c:marker>
          <c:symbol val="none"/>
        </c:marker>
      </c:pivotFmt>
      <c:pivotFmt>
        <c:idx val="17"/>
        <c:marker>
          <c:symbol val="none"/>
        </c:marker>
      </c:pivotFmt>
    </c:pivotFmts>
    <c:plotArea>
      <c:layout>
        <c:manualLayout>
          <c:layoutTarget val="inner"/>
          <c:xMode val="edge"/>
          <c:yMode val="edge"/>
          <c:x val="0.10871806649168854"/>
          <c:y val="7.1971952784455798E-2"/>
          <c:w val="0.87279764384947123"/>
          <c:h val="0.63273799333449421"/>
        </c:manualLayout>
      </c:layout>
      <c:barChart>
        <c:barDir val="col"/>
        <c:grouping val="stacked"/>
        <c:varyColors val="0"/>
        <c:ser>
          <c:idx val="0"/>
          <c:order val="0"/>
          <c:tx>
            <c:strRef>
              <c:f>EpiCurveMonth!$B$3:$B$4</c:f>
              <c:strCache>
                <c:ptCount val="1"/>
                <c:pt idx="0">
                  <c:v>Middle East</c:v>
                </c:pt>
              </c:strCache>
            </c:strRef>
          </c:tx>
          <c:spPr>
            <a:solidFill>
              <a:srgbClr val="9BBB59">
                <a:lumMod val="50000"/>
              </a:srgbClr>
            </a:solidFill>
          </c:spPr>
          <c:invertIfNegative val="0"/>
          <c:cat>
            <c:strRef>
              <c:f>EpiCurveMonth!$A$5:$A$79</c:f>
              <c:strCache>
                <c:ptCount val="74"/>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pt idx="71">
                  <c:v>2018-02</c:v>
                </c:pt>
                <c:pt idx="72">
                  <c:v>2018-03</c:v>
                </c:pt>
                <c:pt idx="73">
                  <c:v>2018-04</c:v>
                </c:pt>
              </c:strCache>
            </c:strRef>
          </c:cat>
          <c:val>
            <c:numRef>
              <c:f>EpiCurveMonth!$B$5:$B$79</c:f>
              <c:numCache>
                <c:formatCode>General</c:formatCode>
                <c:ptCount val="74"/>
                <c:pt idx="0">
                  <c:v>1</c:v>
                </c:pt>
                <c:pt idx="1">
                  <c:v>8</c:v>
                </c:pt>
                <c:pt idx="2">
                  <c:v>0</c:v>
                </c:pt>
                <c:pt idx="3">
                  <c:v>1</c:v>
                </c:pt>
                <c:pt idx="4">
                  <c:v>0</c:v>
                </c:pt>
                <c:pt idx="5">
                  <c:v>0</c:v>
                </c:pt>
                <c:pt idx="6">
                  <c:v>1</c:v>
                </c:pt>
                <c:pt idx="7">
                  <c:v>5</c:v>
                </c:pt>
                <c:pt idx="8">
                  <c:v>0</c:v>
                </c:pt>
                <c:pt idx="9">
                  <c:v>0</c:v>
                </c:pt>
                <c:pt idx="10">
                  <c:v>3</c:v>
                </c:pt>
                <c:pt idx="11">
                  <c:v>2</c:v>
                </c:pt>
                <c:pt idx="12">
                  <c:v>2</c:v>
                </c:pt>
                <c:pt idx="13">
                  <c:v>19</c:v>
                </c:pt>
                <c:pt idx="14">
                  <c:v>26</c:v>
                </c:pt>
                <c:pt idx="15">
                  <c:v>21</c:v>
                </c:pt>
                <c:pt idx="16">
                  <c:v>18</c:v>
                </c:pt>
                <c:pt idx="17">
                  <c:v>25</c:v>
                </c:pt>
                <c:pt idx="18">
                  <c:v>41</c:v>
                </c:pt>
                <c:pt idx="19">
                  <c:v>15</c:v>
                </c:pt>
                <c:pt idx="20">
                  <c:v>15</c:v>
                </c:pt>
                <c:pt idx="21">
                  <c:v>22</c:v>
                </c:pt>
                <c:pt idx="22">
                  <c:v>8</c:v>
                </c:pt>
                <c:pt idx="23">
                  <c:v>20</c:v>
                </c:pt>
                <c:pt idx="24">
                  <c:v>48</c:v>
                </c:pt>
                <c:pt idx="25">
                  <c:v>344</c:v>
                </c:pt>
                <c:pt idx="26">
                  <c:v>170</c:v>
                </c:pt>
                <c:pt idx="27">
                  <c:v>31</c:v>
                </c:pt>
                <c:pt idx="28">
                  <c:v>4</c:v>
                </c:pt>
                <c:pt idx="29">
                  <c:v>4</c:v>
                </c:pt>
                <c:pt idx="30">
                  <c:v>32</c:v>
                </c:pt>
                <c:pt idx="31">
                  <c:v>37</c:v>
                </c:pt>
                <c:pt idx="32">
                  <c:v>29</c:v>
                </c:pt>
                <c:pt idx="33">
                  <c:v>15</c:v>
                </c:pt>
                <c:pt idx="34">
                  <c:v>27</c:v>
                </c:pt>
                <c:pt idx="35">
                  <c:v>81</c:v>
                </c:pt>
                <c:pt idx="36">
                  <c:v>40</c:v>
                </c:pt>
                <c:pt idx="37">
                  <c:v>14</c:v>
                </c:pt>
                <c:pt idx="38">
                  <c:v>35</c:v>
                </c:pt>
                <c:pt idx="39">
                  <c:v>37</c:v>
                </c:pt>
                <c:pt idx="40">
                  <c:v>27</c:v>
                </c:pt>
                <c:pt idx="41">
                  <c:v>147</c:v>
                </c:pt>
                <c:pt idx="42">
                  <c:v>48</c:v>
                </c:pt>
                <c:pt idx="43">
                  <c:v>25</c:v>
                </c:pt>
                <c:pt idx="44">
                  <c:v>3</c:v>
                </c:pt>
                <c:pt idx="45">
                  <c:v>6</c:v>
                </c:pt>
                <c:pt idx="46">
                  <c:v>12</c:v>
                </c:pt>
                <c:pt idx="47">
                  <c:v>28</c:v>
                </c:pt>
                <c:pt idx="48">
                  <c:v>49</c:v>
                </c:pt>
                <c:pt idx="49">
                  <c:v>16</c:v>
                </c:pt>
                <c:pt idx="50">
                  <c:v>2</c:v>
                </c:pt>
                <c:pt idx="51">
                  <c:v>48</c:v>
                </c:pt>
                <c:pt idx="52">
                  <c:v>12</c:v>
                </c:pt>
                <c:pt idx="53">
                  <c:v>9</c:v>
                </c:pt>
                <c:pt idx="54">
                  <c:v>9</c:v>
                </c:pt>
                <c:pt idx="55">
                  <c:v>14</c:v>
                </c:pt>
                <c:pt idx="56">
                  <c:v>33</c:v>
                </c:pt>
                <c:pt idx="57">
                  <c:v>19</c:v>
                </c:pt>
                <c:pt idx="58">
                  <c:v>23</c:v>
                </c:pt>
                <c:pt idx="59">
                  <c:v>19</c:v>
                </c:pt>
                <c:pt idx="60">
                  <c:v>22</c:v>
                </c:pt>
                <c:pt idx="61">
                  <c:v>18</c:v>
                </c:pt>
                <c:pt idx="62">
                  <c:v>19</c:v>
                </c:pt>
                <c:pt idx="63">
                  <c:v>59</c:v>
                </c:pt>
                <c:pt idx="64">
                  <c:v>8</c:v>
                </c:pt>
                <c:pt idx="65">
                  <c:v>39</c:v>
                </c:pt>
                <c:pt idx="66">
                  <c:v>9</c:v>
                </c:pt>
                <c:pt idx="67">
                  <c:v>14</c:v>
                </c:pt>
                <c:pt idx="68">
                  <c:v>14</c:v>
                </c:pt>
                <c:pt idx="69">
                  <c:v>13</c:v>
                </c:pt>
                <c:pt idx="70">
                  <c:v>17</c:v>
                </c:pt>
                <c:pt idx="71">
                  <c:v>15</c:v>
                </c:pt>
                <c:pt idx="72">
                  <c:v>16</c:v>
                </c:pt>
                <c:pt idx="73">
                  <c:v>9</c:v>
                </c:pt>
              </c:numCache>
            </c:numRef>
          </c:val>
          <c:extLst xmlns:c16r2="http://schemas.microsoft.com/office/drawing/2015/06/chart">
            <c:ext xmlns:c16="http://schemas.microsoft.com/office/drawing/2014/chart" uri="{C3380CC4-5D6E-409C-BE32-E72D297353CC}">
              <c16:uniqueId val="{00000000-1547-4A7E-8043-8A9AA29EE252}"/>
            </c:ext>
          </c:extLst>
        </c:ser>
        <c:ser>
          <c:idx val="1"/>
          <c:order val="1"/>
          <c:tx>
            <c:strRef>
              <c:f>EpiCurveMonth!$C$3:$C$4</c:f>
              <c:strCache>
                <c:ptCount val="1"/>
                <c:pt idx="0">
                  <c:v>Outside Middle East</c:v>
                </c:pt>
              </c:strCache>
            </c:strRef>
          </c:tx>
          <c:invertIfNegative val="0"/>
          <c:cat>
            <c:strRef>
              <c:f>EpiCurveMonth!$A$5:$A$79</c:f>
              <c:strCache>
                <c:ptCount val="74"/>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pt idx="71">
                  <c:v>2018-02</c:v>
                </c:pt>
                <c:pt idx="72">
                  <c:v>2018-03</c:v>
                </c:pt>
                <c:pt idx="73">
                  <c:v>2018-04</c:v>
                </c:pt>
              </c:strCache>
            </c:strRef>
          </c:cat>
          <c:val>
            <c:numRef>
              <c:f>EpiCurveMonth!$C$5:$C$79</c:f>
              <c:numCache>
                <c:formatCode>General</c:formatCode>
                <c:ptCount val="74"/>
                <c:pt idx="11">
                  <c:v>2</c:v>
                </c:pt>
                <c:pt idx="14">
                  <c:v>3</c:v>
                </c:pt>
                <c:pt idx="26">
                  <c:v>0</c:v>
                </c:pt>
                <c:pt idx="38">
                  <c:v>49</c:v>
                </c:pt>
                <c:pt idx="39">
                  <c:v>134</c:v>
                </c:pt>
                <c:pt idx="40">
                  <c:v>2</c:v>
                </c:pt>
              </c:numCache>
            </c:numRef>
          </c:val>
          <c:extLst xmlns:c16r2="http://schemas.microsoft.com/office/drawing/2015/06/chart">
            <c:ext xmlns:c16="http://schemas.microsoft.com/office/drawing/2014/chart" uri="{C3380CC4-5D6E-409C-BE32-E72D297353CC}">
              <c16:uniqueId val="{00000001-1547-4A7E-8043-8A9AA29EE252}"/>
            </c:ext>
          </c:extLst>
        </c:ser>
        <c:dLbls>
          <c:showLegendKey val="0"/>
          <c:showVal val="0"/>
          <c:showCatName val="0"/>
          <c:showSerName val="0"/>
          <c:showPercent val="0"/>
          <c:showBubbleSize val="0"/>
        </c:dLbls>
        <c:gapWidth val="0"/>
        <c:overlap val="100"/>
        <c:axId val="687421448"/>
        <c:axId val="687421840"/>
      </c:barChart>
      <c:catAx>
        <c:axId val="687421448"/>
        <c:scaling>
          <c:orientation val="minMax"/>
        </c:scaling>
        <c:delete val="0"/>
        <c:axPos val="b"/>
        <c:title>
          <c:tx>
            <c:rich>
              <a:bodyPr/>
              <a:lstStyle/>
              <a:p>
                <a:pPr>
                  <a:defRPr sz="1200"/>
                </a:pPr>
                <a:r>
                  <a:rPr lang="en-US"/>
                  <a:t>Year and Month*</a:t>
                </a:r>
              </a:p>
            </c:rich>
          </c:tx>
          <c:layout>
            <c:manualLayout>
              <c:xMode val="edge"/>
              <c:yMode val="edge"/>
              <c:x val="0.40345245853766243"/>
              <c:y val="0.86058016141391058"/>
            </c:manualLayout>
          </c:layout>
          <c:overlay val="0"/>
        </c:title>
        <c:numFmt formatCode="General" sourceLinked="0"/>
        <c:majorTickMark val="out"/>
        <c:minorTickMark val="none"/>
        <c:tickLblPos val="low"/>
        <c:crossAx val="687421840"/>
        <c:crosses val="autoZero"/>
        <c:auto val="1"/>
        <c:lblAlgn val="ctr"/>
        <c:lblOffset val="100"/>
        <c:noMultiLvlLbl val="0"/>
      </c:catAx>
      <c:valAx>
        <c:axId val="687421840"/>
        <c:scaling>
          <c:orientation val="minMax"/>
          <c:min val="0"/>
        </c:scaling>
        <c:delete val="0"/>
        <c:axPos val="l"/>
        <c:numFmt formatCode="General" sourceLinked="1"/>
        <c:majorTickMark val="out"/>
        <c:minorTickMark val="none"/>
        <c:tickLblPos val="nextTo"/>
        <c:crossAx val="687421448"/>
        <c:crosses val="autoZero"/>
        <c:crossBetween val="between"/>
      </c:valAx>
    </c:plotArea>
    <c:legend>
      <c:legendPos val="b"/>
      <c:layout>
        <c:manualLayout>
          <c:xMode val="edge"/>
          <c:yMode val="edge"/>
          <c:x val="0.76609180297510304"/>
          <c:y val="9.8465948415247459E-2"/>
          <c:w val="0.17157035153509476"/>
          <c:h val="0.12724087760705122"/>
        </c:manualLayout>
      </c:layout>
      <c:overlay val="0"/>
    </c:legend>
    <c:plotVisOnly val="1"/>
    <c:dispBlanksAs val="gap"/>
    <c:showDLblsOverMax val="0"/>
  </c:chart>
  <c:spPr>
    <a:ln>
      <a:noFill/>
    </a:ln>
  </c:spPr>
  <c:externalData r:id="rId2">
    <c:autoUpdate val="0"/>
  </c:externalData>
  <c:userShapes r:id="rId3"/>
  <c:extLst xmlns:c16r2="http://schemas.microsoft.com/office/drawing/2015/06/chart">
    <c:ext xmlns:c14="http://schemas.microsoft.com/office/drawing/2007/8/2/chart" uri="{781A3756-C4B2-4CAC-9D66-4F8BD8637D16}">
      <c14:pivotOptions>
        <c14:dropZoneSeries val="1"/>
      </c14:pivotOptions>
    </c:ext>
  </c:extLst>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0.58922</cdr:x>
      <cdr:y>0.84414</cdr:y>
    </cdr:from>
    <cdr:to>
      <cdr:x>0.98111</cdr:x>
      <cdr:y>0.98374</cdr:y>
    </cdr:to>
    <cdr:sp macro="" textlink="">
      <cdr:nvSpPr>
        <cdr:cNvPr id="2" name="TextBox 1"/>
        <cdr:cNvSpPr txBox="1"/>
      </cdr:nvSpPr>
      <cdr:spPr>
        <a:xfrm xmlns:a="http://schemas.openxmlformats.org/drawingml/2006/main">
          <a:off x="4136280" y="3461405"/>
          <a:ext cx="2751039" cy="5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*If month of onset is not available month of reporting has been used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534988"/>
            <a:ext cx="4214812"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47410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53193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5352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91233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30734" y="6654868"/>
            <a:ext cx="10196052"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18.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9950" y="214990"/>
            <a:ext cx="916115" cy="785045"/>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3" cstate="print"/>
          <a:srcRect t="45416"/>
          <a:stretch>
            <a:fillRect/>
          </a:stretch>
        </p:blipFill>
        <p:spPr bwMode="auto">
          <a:xfrm>
            <a:off x="0" y="3114676"/>
            <a:ext cx="12192000" cy="3743325"/>
          </a:xfrm>
          <a:prstGeom prst="rect">
            <a:avLst/>
          </a:prstGeom>
          <a:noFill/>
        </p:spPr>
      </p:pic>
      <p:pic>
        <p:nvPicPr>
          <p:cNvPr id="180234"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11020425" y="107950"/>
            <a:ext cx="951442" cy="793750"/>
          </a:xfrm>
          <a:prstGeom prst="rect">
            <a:avLst/>
          </a:prstGeom>
          <a:noFill/>
        </p:spPr>
      </p:pic>
      <p:sp>
        <p:nvSpPr>
          <p:cNvPr id="180226" name="Rectangle 2"/>
          <p:cNvSpPr>
            <a:spLocks noGrp="1" noChangeArrowheads="1"/>
          </p:cNvSpPr>
          <p:nvPr>
            <p:ph type="title"/>
          </p:nvPr>
        </p:nvSpPr>
        <p:spPr bwMode="auto">
          <a:xfrm>
            <a:off x="431800" y="142876"/>
            <a:ext cx="109728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431801"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6"/>
            <a:ext cx="109728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7"/>
            <a:ext cx="2556000" cy="365125"/>
          </a:xfrm>
          <a:prstGeom prst="rect">
            <a:avLst/>
          </a:prstGeom>
        </p:spPr>
        <p:txBody>
          <a:bodyPr tIns="36000" bIns="36000" anchor="ctr" anchorCtr="0"/>
          <a:lstStyle>
            <a:lvl1pPr algn="r">
              <a:lnSpc>
                <a:spcPct val="100000"/>
              </a:lnSpc>
              <a:defRPr sz="90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23210474"/>
      </p:ext>
    </p:extLst>
  </p:cSld>
  <p:clrMap bg1="lt1" tx1="dk1" bg2="lt2" tx2="dk2" accent1="accent1" accent2="accent2" accent3="accent3" accent4="accent4" accent5="accent5" accent6="accent6" hlink="hlink" folHlink="folHlink"/>
  <p:sldLayoutIdLst>
    <p:sldLayoutId id="2147483727" r:id="rId1"/>
    <p:sldLayoutId id="2147483728"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4039134253"/>
      </p:ext>
    </p:extLst>
  </p:cSld>
  <p:clrMap bg1="lt1" tx1="dk1" bg2="lt2" tx2="dk2" accent1="accent1" accent2="accent2" accent3="accent3" accent4="accent4" accent5="accent5" accent6="accent6" hlink="hlink" folHlink="folHlink"/>
  <p:sldLayoutIdLst>
    <p:sldLayoutId id="2147483730" r:id="rId1"/>
    <p:sldLayoutId id="2147483731"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8001" y="4514248"/>
            <a:ext cx="8456613" cy="1896077"/>
          </a:xfrm>
        </p:spPr>
        <p:txBody>
          <a:bodyPr/>
          <a:lstStyle/>
          <a:p>
            <a:pPr>
              <a:lnSpc>
                <a:spcPct val="100000"/>
              </a:lnSpc>
              <a:spcAft>
                <a:spcPts val="1200"/>
              </a:spcAft>
            </a:pPr>
            <a:r>
              <a:rPr lang="en-GB" sz="1400" dirty="0"/>
              <a:t/>
            </a:r>
            <a:br>
              <a:rPr lang="en-GB" sz="1400" dirty="0"/>
            </a:br>
            <a:r>
              <a:rPr lang="en-GB" sz="1400" dirty="0"/>
              <a:t>You are encouraged to reuse our maps and graphs for your own purposes and free to translate, provided the content is not altered and the source is acknowledged. </a:t>
            </a:r>
            <a:br>
              <a:rPr lang="en-GB" sz="1400" dirty="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1847851"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18, </a:t>
            </a:r>
            <a:r>
              <a:rPr lang="en-GB" sz="1800" dirty="0"/>
              <a:t>2018</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069" y="803485"/>
            <a:ext cx="8803178" cy="244682"/>
          </a:xfrm>
          <a:prstGeom prst="rect">
            <a:avLst/>
          </a:prstGeom>
        </p:spPr>
        <p:txBody>
          <a:bodyPr wrap="square">
            <a:spAutoFit/>
          </a:bodyPr>
          <a:lstStyle/>
          <a:p>
            <a:r>
              <a:rPr lang="en-GB" sz="1100" b="1" dirty="0" smtClean="0">
                <a:solidFill>
                  <a:prstClr val="black">
                    <a:lumMod val="65000"/>
                    <a:lumOff val="35000"/>
                  </a:prstClr>
                </a:solidFill>
                <a:latin typeface="+mn-lt"/>
              </a:rPr>
              <a:t>Distribution of autochthonous dengue cases </a:t>
            </a:r>
            <a:r>
              <a:rPr lang="en-GB" sz="1100" b="1" dirty="0">
                <a:solidFill>
                  <a:prstClr val="black">
                    <a:lumMod val="65000"/>
                    <a:lumOff val="35000"/>
                  </a:prstClr>
                </a:solidFill>
                <a:latin typeface="+mn-lt"/>
              </a:rPr>
              <a:t>by week of </a:t>
            </a:r>
            <a:r>
              <a:rPr lang="en-GB" sz="1100" b="1" dirty="0" smtClean="0">
                <a:solidFill>
                  <a:prstClr val="black">
                    <a:lumMod val="65000"/>
                    <a:lumOff val="35000"/>
                  </a:prstClr>
                </a:solidFill>
                <a:latin typeface="+mn-lt"/>
              </a:rPr>
              <a:t>onset, week </a:t>
            </a:r>
            <a:r>
              <a:rPr lang="en-GB" sz="1100" b="1" dirty="0">
                <a:solidFill>
                  <a:prstClr val="black">
                    <a:lumMod val="65000"/>
                    <a:lumOff val="35000"/>
                  </a:prstClr>
                </a:solidFill>
                <a:latin typeface="+mn-lt"/>
              </a:rPr>
              <a:t>1-2017 </a:t>
            </a:r>
            <a:r>
              <a:rPr lang="en-GB" sz="1100" b="1" dirty="0" smtClean="0">
                <a:solidFill>
                  <a:prstClr val="black">
                    <a:lumMod val="65000"/>
                    <a:lumOff val="35000"/>
                  </a:prstClr>
                </a:solidFill>
                <a:latin typeface="+mn-lt"/>
              </a:rPr>
              <a:t>to week 16-2018, </a:t>
            </a:r>
            <a:r>
              <a:rPr lang="en-GB" sz="1100" b="1" dirty="0" err="1">
                <a:solidFill>
                  <a:prstClr val="black">
                    <a:lumMod val="65000"/>
                    <a:lumOff val="35000"/>
                  </a:prstClr>
                </a:solidFill>
                <a:latin typeface="+mn-lt"/>
              </a:rPr>
              <a:t>Réunion</a:t>
            </a:r>
            <a:endParaRPr lang="en-GB" sz="1100" b="1" dirty="0">
              <a:solidFill>
                <a:prstClr val="black">
                  <a:lumMod val="65000"/>
                  <a:lumOff val="35000"/>
                </a:prstClr>
              </a:solidFill>
              <a:latin typeface="+mn-lt"/>
            </a:endParaRPr>
          </a:p>
        </p:txBody>
      </p:sp>
      <p:sp>
        <p:nvSpPr>
          <p:cNvPr id="3" name="Rectangle 2"/>
          <p:cNvSpPr/>
          <p:nvPr/>
        </p:nvSpPr>
        <p:spPr>
          <a:xfrm>
            <a:off x="4009507" y="6227373"/>
            <a:ext cx="5544588" cy="216982"/>
          </a:xfrm>
          <a:prstGeom prst="rect">
            <a:avLst/>
          </a:prstGeom>
        </p:spPr>
        <p:txBody>
          <a:bodyPr wrap="square">
            <a:spAutoFit/>
          </a:bodyPr>
          <a:lstStyle/>
          <a:p>
            <a:r>
              <a:rPr lang="fr-FR" sz="900" dirty="0"/>
              <a:t>Source: </a:t>
            </a:r>
            <a:r>
              <a:rPr lang="fr-FR" sz="900" dirty="0" err="1"/>
              <a:t>adapted</a:t>
            </a:r>
            <a:r>
              <a:rPr lang="fr-FR" sz="900" dirty="0"/>
              <a:t> </a:t>
            </a:r>
            <a:r>
              <a:rPr lang="fr-FR" sz="900" dirty="0" err="1"/>
              <a:t>from</a:t>
            </a:r>
            <a:r>
              <a:rPr lang="fr-FR" sz="900" dirty="0"/>
              <a:t> "Surveillance de la dengue à la Réunion. Point épidémiologique au </a:t>
            </a:r>
            <a:r>
              <a:rPr lang="fr-FR" sz="900" dirty="0" smtClean="0"/>
              <a:t>30 </a:t>
            </a:r>
            <a:r>
              <a:rPr lang="fr-FR" sz="900" dirty="0"/>
              <a:t>avril 2018”</a:t>
            </a:r>
            <a:endParaRPr lang="en-GB" sz="900" dirty="0"/>
          </a:p>
        </p:txBody>
      </p:sp>
      <p:graphicFrame>
        <p:nvGraphicFramePr>
          <p:cNvPr id="5" name="Chart 4"/>
          <p:cNvGraphicFramePr>
            <a:graphicFrameLocks/>
          </p:cNvGraphicFramePr>
          <p:nvPr>
            <p:extLst>
              <p:ext uri="{D42A27DB-BD31-4B8C-83A1-F6EECF244321}">
                <p14:modId xmlns:p14="http://schemas.microsoft.com/office/powerpoint/2010/main" val="34255163"/>
              </p:ext>
            </p:extLst>
          </p:nvPr>
        </p:nvGraphicFramePr>
        <p:xfrm>
          <a:off x="1765069" y="1092812"/>
          <a:ext cx="7511935" cy="5089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03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870" y="413724"/>
            <a:ext cx="9898911" cy="424732"/>
          </a:xfrm>
          <a:prstGeom prst="rect">
            <a:avLst/>
          </a:prstGeom>
          <a:noFill/>
        </p:spPr>
        <p:txBody>
          <a:bodyPr wrap="square" rtlCol="0">
            <a:spAutoFit/>
          </a:bodyPr>
          <a:lstStyle/>
          <a:p>
            <a:r>
              <a:rPr lang="en-US" sz="1200" b="1" dirty="0">
                <a:solidFill>
                  <a:sysClr val="windowText" lastClr="000000"/>
                </a:solidFill>
                <a:ea typeface="Tahoma" panose="020B0604030504040204" pitchFamily="34" charset="0"/>
                <a:cs typeface="Tahoma" panose="020B0604030504040204" pitchFamily="34" charset="0"/>
              </a:rPr>
              <a:t>Distribution of confirmed human cases of yellow fever by month, Brazil, </a:t>
            </a:r>
            <a:r>
              <a:rPr lang="en-US" sz="1200" b="1" dirty="0" smtClean="0">
                <a:solidFill>
                  <a:sysClr val="windowText" lastClr="000000"/>
                </a:solidFill>
                <a:ea typeface="Tahoma" panose="020B0604030504040204" pitchFamily="34" charset="0"/>
                <a:cs typeface="Tahoma" panose="020B0604030504040204" pitchFamily="34" charset="0"/>
              </a:rPr>
              <a:t>January 2017 – 2 May </a:t>
            </a:r>
            <a:r>
              <a:rPr lang="en-US" sz="1200" b="1" dirty="0">
                <a:solidFill>
                  <a:sysClr val="windowText" lastClr="000000"/>
                </a:solidFill>
                <a:ea typeface="Tahoma" panose="020B0604030504040204" pitchFamily="34" charset="0"/>
                <a:cs typeface="Tahoma" panose="020B0604030504040204" pitchFamily="34" charset="0"/>
              </a:rPr>
              <a:t>2018</a:t>
            </a:r>
            <a:endParaRPr lang="en-GB" sz="1200" b="1" dirty="0">
              <a:solidFill>
                <a:sysClr val="windowText" lastClr="000000"/>
              </a:solidFill>
              <a:ea typeface="Tahoma" panose="020B0604030504040204" pitchFamily="34" charset="0"/>
              <a:cs typeface="Tahoma" panose="020B0604030504040204" pitchFamily="34" charset="0"/>
            </a:endParaRPr>
          </a:p>
          <a:p>
            <a:endParaRPr lang="en-GB" sz="1200" b="1" dirty="0"/>
          </a:p>
        </p:txBody>
      </p:sp>
      <p:pic>
        <p:nvPicPr>
          <p:cNvPr id="4" name="Picture 3"/>
          <p:cNvPicPr>
            <a:picLocks noChangeAspect="1"/>
          </p:cNvPicPr>
          <p:nvPr/>
        </p:nvPicPr>
        <p:blipFill>
          <a:blip r:embed="rId2"/>
          <a:stretch>
            <a:fillRect/>
          </a:stretch>
        </p:blipFill>
        <p:spPr>
          <a:xfrm>
            <a:off x="683028" y="1035185"/>
            <a:ext cx="9912671" cy="5227261"/>
          </a:xfrm>
          <a:prstGeom prst="rect">
            <a:avLst/>
          </a:prstGeom>
        </p:spPr>
      </p:pic>
      <p:sp>
        <p:nvSpPr>
          <p:cNvPr id="8" name="TextBox 7"/>
          <p:cNvSpPr txBox="1"/>
          <p:nvPr/>
        </p:nvSpPr>
        <p:spPr>
          <a:xfrm>
            <a:off x="9858894" y="4447309"/>
            <a:ext cx="465513" cy="286232"/>
          </a:xfrm>
          <a:prstGeom prst="rect">
            <a:avLst/>
          </a:prstGeom>
          <a:noFill/>
        </p:spPr>
        <p:txBody>
          <a:bodyPr wrap="square" rtlCol="0">
            <a:spAutoFit/>
          </a:bodyPr>
          <a:lstStyle/>
          <a:p>
            <a:r>
              <a:rPr lang="en-GB" sz="1400" b="1" dirty="0">
                <a:solidFill>
                  <a:schemeClr val="bg1">
                    <a:lumMod val="50000"/>
                  </a:schemeClr>
                </a:solidFill>
              </a:rPr>
              <a:t>*</a:t>
            </a:r>
          </a:p>
        </p:txBody>
      </p:sp>
    </p:spTree>
    <p:extLst>
      <p:ext uri="{BB962C8B-B14F-4D97-AF65-F5344CB8AC3E}">
        <p14:creationId xmlns:p14="http://schemas.microsoft.com/office/powerpoint/2010/main" val="159176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258532"/>
          </a:xfrm>
          <a:prstGeom prst="rect">
            <a:avLst/>
          </a:prstGeom>
          <a:noFill/>
        </p:spPr>
        <p:txBody>
          <a:bodyPr wrap="square" rtlCol="0">
            <a:spAutoFit/>
          </a:bodyPr>
          <a:lstStyle/>
          <a:p>
            <a:r>
              <a:rPr lang="en-GB" sz="1200" b="1" dirty="0"/>
              <a:t>Distribution of confirmed yellow fever cases by state, Brazil, July 2017 – April 2018</a:t>
            </a:r>
          </a:p>
        </p:txBody>
      </p:sp>
      <p:pic>
        <p:nvPicPr>
          <p:cNvPr id="4" name="Picture 3"/>
          <p:cNvPicPr>
            <a:picLocks noChangeAspect="1"/>
          </p:cNvPicPr>
          <p:nvPr/>
        </p:nvPicPr>
        <p:blipFill>
          <a:blip r:embed="rId2"/>
          <a:stretch>
            <a:fillRect/>
          </a:stretch>
        </p:blipFill>
        <p:spPr>
          <a:xfrm>
            <a:off x="3013817" y="631487"/>
            <a:ext cx="5758708" cy="5758708"/>
          </a:xfrm>
          <a:prstGeom prst="rect">
            <a:avLst/>
          </a:prstGeom>
        </p:spPr>
      </p:pic>
    </p:spTree>
    <p:extLst>
      <p:ext uri="{BB962C8B-B14F-4D97-AF65-F5344CB8AC3E}">
        <p14:creationId xmlns:p14="http://schemas.microsoft.com/office/powerpoint/2010/main" val="226838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76201"/>
            <a:ext cx="10972800" cy="822325"/>
          </a:xfrm>
        </p:spPr>
        <p:txBody>
          <a:bodyPr/>
          <a:lstStyle/>
          <a:p>
            <a:r>
              <a:rPr lang="en-GB" sz="1800" dirty="0"/>
              <a:t>Distribution of confirmed cases of MERS-</a:t>
            </a:r>
            <a:r>
              <a:rPr lang="en-GB" sz="1800" dirty="0" err="1"/>
              <a:t>CoV</a:t>
            </a:r>
            <a:r>
              <a:rPr lang="en-GB" sz="1800" dirty="0"/>
              <a:t> by country of probable infection and country of report from March 2012 and as of </a:t>
            </a:r>
            <a:r>
              <a:rPr lang="en-GB" sz="1800" dirty="0" smtClean="0"/>
              <a:t>30 April 2018 </a:t>
            </a:r>
            <a:endParaRPr lang="en-GB"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3931" y="984250"/>
            <a:ext cx="7378938" cy="5162550"/>
          </a:xfrm>
        </p:spPr>
      </p:pic>
    </p:spTree>
    <p:extLst>
      <p:ext uri="{BB962C8B-B14F-4D97-AF65-F5344CB8AC3E}">
        <p14:creationId xmlns:p14="http://schemas.microsoft.com/office/powerpoint/2010/main" val="353038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Distribution of confirmed cases of MERS-</a:t>
            </a:r>
            <a:r>
              <a:rPr lang="en-GB" sz="1800" dirty="0" err="1"/>
              <a:t>CoV</a:t>
            </a:r>
            <a:r>
              <a:rPr lang="en-GB" sz="1800" dirty="0"/>
              <a:t> by first available month and region,  from March 2012 and as of </a:t>
            </a:r>
            <a:r>
              <a:rPr lang="en-GB" sz="1800" dirty="0" smtClean="0"/>
              <a:t>30 April 2018 </a:t>
            </a:r>
            <a:endParaRPr lang="en-GB" sz="1800"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6</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0295372"/>
              </p:ext>
            </p:extLst>
          </p:nvPr>
        </p:nvGraphicFramePr>
        <p:xfrm>
          <a:off x="431800" y="1079500"/>
          <a:ext cx="11368088" cy="5162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128749"/>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5CA6C95-BAB5-4F2A-9258-70FEDDDA54F5}"/>
    </a:ext>
  </a:extLst>
</a:theme>
</file>

<file path=ppt/theme/theme5.xml><?xml version="1.0" encoding="utf-8"?>
<a:theme xmlns:a="http://schemas.openxmlformats.org/drawingml/2006/main" name="1_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08EB56C-CAFC-481B-A7BE-4781DE76A711}"/>
    </a:ext>
  </a:extLst>
</a:theme>
</file>

<file path=ppt/theme/theme6.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d23a570b-d7a9-49ca-a34c-8afb8206b4bf"/>
    <ds:schemaRef ds:uri="376727eb-354b-45e4-998d-f84ea079474e"/>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16918</TotalTime>
  <Words>165</Words>
  <Application>Microsoft Office PowerPoint</Application>
  <PresentationFormat>Widescreen</PresentationFormat>
  <Paragraphs>16</Paragraphs>
  <Slides>6</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Arial</vt:lpstr>
      <vt:lpstr>Calibri</vt:lpstr>
      <vt:lpstr>Tahoma</vt:lpstr>
      <vt:lpstr>Times</vt:lpstr>
      <vt:lpstr>Wingdings</vt:lpstr>
      <vt:lpstr>ECDC_PowerPoint_Template_2017</vt:lpstr>
      <vt:lpstr>5_ECDC_PowerPoint_Template_2009_rev_1_2</vt:lpstr>
      <vt:lpstr>ECDC_PowerPoint_Template_2009_rev_1_1</vt:lpstr>
      <vt:lpstr>ECDC_PowerPoint_Template_2017-2</vt:lpstr>
      <vt:lpstr>1_ECDC_PowerPoint_Template_2017</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Distribution of confirmed cases of MERS-CoV by country of probable infection and country of report from March 2012 and as of 30 April 2018 </vt:lpstr>
      <vt:lpstr>Distribution of confirmed cases of MERS-CoV by first available month and region,  from March 2012 and as of 30 April 2018 </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Rumila Edward</cp:lastModifiedBy>
  <cp:revision>1178</cp:revision>
  <cp:lastPrinted>2017-03-24T07:50:18Z</cp:lastPrinted>
  <dcterms:created xsi:type="dcterms:W3CDTF">2015-11-05T13:02:54Z</dcterms:created>
  <dcterms:modified xsi:type="dcterms:W3CDTF">2018-05-04T09:30:11Z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